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55"/>
  </p:notesMasterIdLst>
  <p:sldIdLst>
    <p:sldId id="256" r:id="rId2"/>
    <p:sldId id="257" r:id="rId3"/>
    <p:sldId id="324" r:id="rId4"/>
    <p:sldId id="268" r:id="rId5"/>
    <p:sldId id="263" r:id="rId6"/>
    <p:sldId id="322" r:id="rId7"/>
    <p:sldId id="258" r:id="rId8"/>
    <p:sldId id="277" r:id="rId9"/>
    <p:sldId id="270" r:id="rId10"/>
    <p:sldId id="275" r:id="rId11"/>
    <p:sldId id="278" r:id="rId12"/>
    <p:sldId id="280" r:id="rId13"/>
    <p:sldId id="279" r:id="rId14"/>
    <p:sldId id="281" r:id="rId15"/>
    <p:sldId id="282" r:id="rId16"/>
    <p:sldId id="283" r:id="rId17"/>
    <p:sldId id="284" r:id="rId18"/>
    <p:sldId id="285" r:id="rId19"/>
    <p:sldId id="321" r:id="rId20"/>
    <p:sldId id="286" r:id="rId21"/>
    <p:sldId id="287" r:id="rId22"/>
    <p:sldId id="261" r:id="rId23"/>
    <p:sldId id="289" r:id="rId24"/>
    <p:sldId id="290" r:id="rId25"/>
    <p:sldId id="291" r:id="rId26"/>
    <p:sldId id="292" r:id="rId27"/>
    <p:sldId id="323" r:id="rId28"/>
    <p:sldId id="293" r:id="rId29"/>
    <p:sldId id="295" r:id="rId30"/>
    <p:sldId id="296" r:id="rId31"/>
    <p:sldId id="297" r:id="rId32"/>
    <p:sldId id="299" r:id="rId33"/>
    <p:sldId id="300" r:id="rId34"/>
    <p:sldId id="301" r:id="rId35"/>
    <p:sldId id="302" r:id="rId36"/>
    <p:sldId id="303" r:id="rId37"/>
    <p:sldId id="304" r:id="rId38"/>
    <p:sldId id="305" r:id="rId39"/>
    <p:sldId id="307" r:id="rId40"/>
    <p:sldId id="308" r:id="rId41"/>
    <p:sldId id="309" r:id="rId42"/>
    <p:sldId id="310" r:id="rId43"/>
    <p:sldId id="260" r:id="rId44"/>
    <p:sldId id="311" r:id="rId45"/>
    <p:sldId id="312" r:id="rId46"/>
    <p:sldId id="313" r:id="rId47"/>
    <p:sldId id="314" r:id="rId48"/>
    <p:sldId id="315" r:id="rId49"/>
    <p:sldId id="316" r:id="rId50"/>
    <p:sldId id="317" r:id="rId51"/>
    <p:sldId id="318" r:id="rId52"/>
    <p:sldId id="319" r:id="rId53"/>
    <p:sldId id="320" r:id="rId54"/>
  </p:sldIdLst>
  <p:sldSz cx="9144000" cy="5143500" type="screen16x9"/>
  <p:notesSz cx="6858000" cy="9144000"/>
  <p:embeddedFontLst>
    <p:embeddedFont>
      <p:font typeface="Advent Pro SemiBold" panose="020B0604020202020204" charset="0"/>
      <p:regular r:id="rId56"/>
      <p:bold r:id="rId57"/>
    </p:embeddedFont>
    <p:embeddedFont>
      <p:font typeface="Share Tech" panose="020B0604020202020204" charset="0"/>
      <p:regular r:id="rId58"/>
    </p:embeddedFont>
    <p:embeddedFont>
      <p:font typeface="Maven Pro" panose="020B0604020202020204" charset="0"/>
      <p:regular r:id="rId59"/>
      <p:bold r:id="rId60"/>
    </p:embeddedFont>
    <p:embeddedFont>
      <p:font typeface="Cambria Math" panose="02040503050406030204" pitchFamily="18" charset="0"/>
      <p:regular r:id="rId61"/>
    </p:embeddedFont>
    <p:embeddedFont>
      <p:font typeface="Calibri" panose="020F0502020204030204" pitchFamily="34" charset="0"/>
      <p:regular r:id="rId62"/>
      <p:bold r:id="rId63"/>
      <p:italic r:id="rId64"/>
      <p:boldItalic r:id="rId65"/>
    </p:embeddedFont>
    <p:embeddedFont>
      <p:font typeface="Fira Sans Condensed Medium" panose="020B0604020202020204" charset="0"/>
      <p:regular r:id="rId66"/>
      <p:bold r:id="rId67"/>
      <p:italic r:id="rId68"/>
      <p:boldItalic r:id="rId69"/>
    </p:embeddedFont>
    <p:embeddedFont>
      <p:font typeface="Fira Sans Extra Condensed Medium" panose="020B0604020202020204" charset="0"/>
      <p:regular r:id="rId70"/>
      <p:bold r:id="rId71"/>
      <p:italic r:id="rId72"/>
      <p:boldItalic r:id="rId7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A178F2-7D60-4FA4-BE0D-153BAB0C3E79}">
  <a:tblStyle styleId="{BEA178F2-7D60-4FA4-BE0D-153BAB0C3E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68223" autoAdjust="0"/>
  </p:normalViewPr>
  <p:slideViewPr>
    <p:cSldViewPr snapToGrid="0">
      <p:cViewPr varScale="1">
        <p:scale>
          <a:sx n="98" d="100"/>
          <a:sy n="98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3.fntdata"/><Relationship Id="rId66" Type="http://schemas.openxmlformats.org/officeDocument/2006/relationships/font" Target="fonts/font11.fntdata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7.fntdata"/><Relationship Id="rId70" Type="http://schemas.openxmlformats.org/officeDocument/2006/relationships/font" Target="fonts/font15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1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JPG>
</file>

<file path=ppt/media/image10.png>
</file>

<file path=ppt/media/image11.JPG>
</file>

<file path=ppt/media/image11.png>
</file>

<file path=ppt/media/image12.JPG>
</file>

<file path=ppt/media/image12.png>
</file>

<file path=ppt/media/image13.png>
</file>

<file path=ppt/media/image14.JPG>
</file>

<file path=ppt/media/image14.png>
</file>

<file path=ppt/media/image15.JPG>
</file>

<file path=ppt/media/image15.png>
</file>

<file path=ppt/media/image16.jpg>
</file>

<file path=ppt/media/image16.png>
</file>

<file path=ppt/media/image17.JPG>
</file>

<file path=ppt/media/image17.png>
</file>

<file path=ppt/media/image2.png>
</file>

<file path=ppt/media/image20.png>
</file>

<file path=ppt/media/image23.png>
</file>

<file path=ppt/media/image3.png>
</file>

<file path=ppt/media/image4.jpg>
</file>

<file path=ppt/media/image5.JPG>
</file>

<file path=ppt/media/image5.png>
</file>

<file path=ppt/media/image6.png>
</file>

<file path=ppt/media/image7.png>
</file>

<file path=ppt/media/image8.png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8570415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6534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1970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20175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00227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tidak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terstruktur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bukan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menjadi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tabu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karena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perkembangan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pesat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Salah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satu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contoh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tidak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terstruktur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berbentuk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teks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cara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pengolahannya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menemukan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pola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tersembunyi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informasi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penting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dari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sejumlah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besar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bahan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tertulis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tidak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terstruktur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disebut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Text Mining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[11].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Text Mining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menjadi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sangat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berguna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dunia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teknologi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karena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dapat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mencoba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menemukan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informasi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berharga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dari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teks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tidak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terstruktur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OLDA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satu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metode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termasuk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bidang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Text Mining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karena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OLDA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menggunakan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langkah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langkah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pada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Text Mining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yaitu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[12]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Secara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general,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terdapat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4 proses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perlu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dijalankan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Text Mining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Topic Modelling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dilakukan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penelitian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ini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antara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lain : </a:t>
            </a:r>
          </a:p>
          <a:p>
            <a:pPr lvl="0"/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Pengambilan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streaming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sosial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media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twitter.</a:t>
            </a: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vl="0"/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Pembersihan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text preprocessing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pPr lvl="0"/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Pemodelan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memproses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secara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berulang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looping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proses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evaluasi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validasi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Visualisasi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dari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hasil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pemodelan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dilakukan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6573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Namun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algoritma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pemodelan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topik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topic modelling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tidak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hanya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dapat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menemukan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pola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teks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tetapi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juga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dapat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disesuaikan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berbagai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jenis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menemukan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pola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seperti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genetik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gambar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jejaring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social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[22]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Terdapat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beberapa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algoritma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pemodelan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topik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diantaranya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yaitu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Latent Semantic Analysis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LSA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merupakan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pendekatan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pengindeksian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otomatis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pencarian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informasi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berupaya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mengatasi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masalah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memetakan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dokumen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serta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istilah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representasi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ruang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semantik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laten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[23].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Kemudian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dilakukan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pendekatan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baru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pengindeksian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dokumen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otomatis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didasarkan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pada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model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kelas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laten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statistik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analisis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faktor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hitungan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disebut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Probabilistic Latent Semantic Analysis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PLSA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[24].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*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PLSA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teknik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statistik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analisis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dua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mode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dua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kejadian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bersama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memiliki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aplikasi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pencarian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penyaringan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informasi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pemrosesan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bahasa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alami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pembelajaran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mesin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dari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teks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bidang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terkait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[25].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Dikembangkan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lagi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metode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baru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dari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permasalahan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kedua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algoritma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tersebut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apabila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terdapat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matriks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pembobotan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kata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memiliki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nilai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negatif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yaitu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metode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Non-Negative Matrix Factorization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NMF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[26].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6136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10741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dimana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prior probability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nilai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probabilitas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awal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awalnya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diperoleh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sebelum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informasi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tambahan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diperoleh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sedangkan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posterior probability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nilai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probabilitas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direvisi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menggunakan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informasi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tambahan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diperoleh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kemudian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[28].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*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analisis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Bayesian,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sebelum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diamati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parameter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tidak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diketahui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dimodelkan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sebagai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variabel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acak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memiliki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distribusi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probabilitas</a:t>
            </a:r>
            <a:r>
              <a:rPr lang="el-G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disebut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distribusi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prior.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*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Distribusi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posterior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adalah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cara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meringkas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apa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kita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ketahui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tentang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kuantitas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tidak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pasti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analisis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Bayesian.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Ini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adalah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kombinasi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dari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distribusi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prior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fungsi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likelihood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memberi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tahu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Anda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informasi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apa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terkandung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data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Anda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amati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(“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bukti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baru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”).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Dengan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kata lain,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distribusi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posterior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merangkum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apa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Anda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ketahui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setelah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diamati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Ringkasan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bukti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dari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pengamatan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baru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adalah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fungsi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kemungkinan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11505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Terdapat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beberapa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algoritma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perkiraan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inferensi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dapat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digunakan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memperkirakan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atau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mendekati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inferensi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sebenarnya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seperti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Markov Chain Monte Carlo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Laplace Approximation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Variational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Inference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07049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51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1114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52406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05635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 primer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adalah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 yang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diambil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secara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langsung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oleh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peneliti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tanpa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melalui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perantara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sehingga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yang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didapatkan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berupa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mentah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27526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00213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32331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89325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0222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8536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01604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56677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496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3666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83856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32966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6037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60172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78368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4691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04123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75134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18256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2660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72790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051326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8445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visualisasi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wordlink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dalam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voyant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tools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keseluruhan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diambil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keseluruhan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kata “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vaksin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”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menjadi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kata yang paling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banyak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muncul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Kata “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vaksin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”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muncul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pada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keseluruhan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dari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memiliki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hubungan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dengan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beberapa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kata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yaitu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“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covid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”, “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merah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”, “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putih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”, “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masyarakat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”,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lain-lain</a:t>
            </a:r>
            <a:r>
              <a:rPr lang="en-US" sz="1100" b="0" i="0" u="none" strike="noStrike" cap="none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6012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19814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26073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88633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438244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29725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52375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3453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536652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074838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46890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64234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2874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Twitter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salah</a:t>
            </a:r>
            <a:r>
              <a:rPr lang="en-US" dirty="0" smtClean="0"/>
              <a:t> </a:t>
            </a:r>
            <a:r>
              <a:rPr lang="en-US" dirty="0" err="1" smtClean="0"/>
              <a:t>satu</a:t>
            </a:r>
            <a:r>
              <a:rPr lang="en-US" dirty="0" smtClean="0"/>
              <a:t> </a:t>
            </a:r>
            <a:r>
              <a:rPr lang="en-US" dirty="0" err="1" smtClean="0"/>
              <a:t>sosial</a:t>
            </a:r>
            <a:r>
              <a:rPr lang="en-US" dirty="0" smtClean="0"/>
              <a:t> media yang </a:t>
            </a:r>
            <a:r>
              <a:rPr lang="en-US" dirty="0" err="1" smtClean="0"/>
              <a:t>menjadi</a:t>
            </a:r>
            <a:r>
              <a:rPr lang="en-US" dirty="0" smtClean="0"/>
              <a:t> </a:t>
            </a:r>
            <a:r>
              <a:rPr lang="en-US" dirty="0" err="1" smtClean="0"/>
              <a:t>wadah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masyarakat</a:t>
            </a:r>
            <a:r>
              <a:rPr lang="en-US" dirty="0" smtClean="0"/>
              <a:t> </a:t>
            </a:r>
            <a:r>
              <a:rPr lang="en-US" dirty="0" err="1" smtClean="0"/>
              <a:t>mengutarakan</a:t>
            </a:r>
            <a:r>
              <a:rPr lang="en-US" dirty="0" smtClean="0"/>
              <a:t> </a:t>
            </a:r>
            <a:r>
              <a:rPr lang="en-US" dirty="0" err="1" smtClean="0"/>
              <a:t>semua</a:t>
            </a:r>
            <a:r>
              <a:rPr lang="en-US" dirty="0" smtClean="0"/>
              <a:t> </a:t>
            </a:r>
            <a:r>
              <a:rPr lang="en-US" dirty="0" err="1" smtClean="0"/>
              <a:t>pendapatnya</a:t>
            </a:r>
            <a:r>
              <a:rPr lang="en-US" dirty="0" smtClean="0"/>
              <a:t> </a:t>
            </a:r>
            <a:r>
              <a:rPr lang="en-US" dirty="0" err="1" smtClean="0"/>
              <a:t>termasuk</a:t>
            </a:r>
            <a:r>
              <a:rPr lang="en-US" dirty="0" smtClean="0"/>
              <a:t> </a:t>
            </a:r>
            <a:r>
              <a:rPr lang="en-US" dirty="0" err="1" smtClean="0"/>
              <a:t>pendapat</a:t>
            </a:r>
            <a:r>
              <a:rPr lang="en-US" dirty="0" smtClean="0"/>
              <a:t> </a:t>
            </a:r>
            <a:r>
              <a:rPr lang="en-US" dirty="0" err="1" smtClean="0"/>
              <a:t>mengenai</a:t>
            </a:r>
            <a:r>
              <a:rPr lang="en-US" dirty="0" smtClean="0"/>
              <a:t> </a:t>
            </a:r>
            <a:r>
              <a:rPr lang="en-US" dirty="0" err="1" smtClean="0"/>
              <a:t>pemerintahan</a:t>
            </a:r>
            <a:r>
              <a:rPr lang="en-US" dirty="0" smtClean="0"/>
              <a:t> di Indonesia.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Negara Indonesia </a:t>
            </a:r>
            <a:r>
              <a:rPr lang="en-US" dirty="0" err="1" smtClean="0"/>
              <a:t>termasuk</a:t>
            </a:r>
            <a:r>
              <a:rPr lang="en-US" dirty="0" smtClean="0"/>
              <a:t> </a:t>
            </a:r>
            <a:r>
              <a:rPr lang="en-US" dirty="0" err="1" smtClean="0"/>
              <a:t>negara</a:t>
            </a:r>
            <a:r>
              <a:rPr lang="en-US" dirty="0" smtClean="0"/>
              <a:t> yang </a:t>
            </a:r>
            <a:r>
              <a:rPr lang="en-US" dirty="0" err="1" smtClean="0"/>
              <a:t>menganut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demokrasi</a:t>
            </a:r>
            <a:r>
              <a:rPr lang="en-US" dirty="0" smtClean="0"/>
              <a:t>  </a:t>
            </a:r>
            <a:r>
              <a:rPr lang="en-US" dirty="0" err="1" smtClean="0"/>
              <a:t>yaitu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pemerintahan</a:t>
            </a:r>
            <a:r>
              <a:rPr lang="en-US" dirty="0" smtClean="0"/>
              <a:t> yang </a:t>
            </a:r>
            <a:r>
              <a:rPr lang="en-US" dirty="0" err="1" smtClean="0"/>
              <a:t>memungkinkan</a:t>
            </a:r>
            <a:r>
              <a:rPr lang="en-US" dirty="0" smtClean="0"/>
              <a:t> </a:t>
            </a:r>
            <a:r>
              <a:rPr lang="en-US" dirty="0" err="1" smtClean="0"/>
              <a:t>warga</a:t>
            </a:r>
            <a:r>
              <a:rPr lang="en-US" dirty="0" smtClean="0"/>
              <a:t> </a:t>
            </a:r>
            <a:r>
              <a:rPr lang="en-US" dirty="0" err="1" smtClean="0"/>
              <a:t>negaranya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mempunyai</a:t>
            </a:r>
            <a:r>
              <a:rPr lang="en-US" dirty="0" smtClean="0"/>
              <a:t> </a:t>
            </a:r>
            <a:r>
              <a:rPr lang="en-US" dirty="0" err="1" smtClean="0"/>
              <a:t>hak</a:t>
            </a:r>
            <a:r>
              <a:rPr lang="en-US" dirty="0" smtClean="0"/>
              <a:t> yang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pengambilan</a:t>
            </a:r>
            <a:r>
              <a:rPr lang="en-US" dirty="0" smtClean="0"/>
              <a:t> </a:t>
            </a:r>
            <a:r>
              <a:rPr lang="en-US" dirty="0" err="1" smtClean="0"/>
              <a:t>keputusan</a:t>
            </a:r>
            <a:r>
              <a:rPr lang="en-US" dirty="0" smtClean="0"/>
              <a:t> yang </a:t>
            </a:r>
            <a:r>
              <a:rPr lang="en-US" dirty="0" err="1" smtClean="0"/>
              <a:t>mencakup</a:t>
            </a:r>
            <a:r>
              <a:rPr lang="en-US" dirty="0" smtClean="0"/>
              <a:t> </a:t>
            </a:r>
            <a:r>
              <a:rPr lang="en-US" dirty="0" err="1" smtClean="0"/>
              <a:t>kondisi</a:t>
            </a:r>
            <a:r>
              <a:rPr lang="en-US" dirty="0" smtClean="0"/>
              <a:t> </a:t>
            </a:r>
            <a:r>
              <a:rPr lang="en-US" dirty="0" err="1" smtClean="0"/>
              <a:t>sosial</a:t>
            </a:r>
            <a:r>
              <a:rPr lang="en-US" dirty="0" smtClean="0"/>
              <a:t>, </a:t>
            </a:r>
            <a:r>
              <a:rPr lang="en-US" dirty="0" err="1" smtClean="0"/>
              <a:t>ekonomi</a:t>
            </a:r>
            <a:r>
              <a:rPr lang="en-US" dirty="0" smtClean="0"/>
              <a:t>, </a:t>
            </a:r>
            <a:r>
              <a:rPr lang="en-US" dirty="0" err="1" smtClean="0"/>
              <a:t>maupun</a:t>
            </a:r>
            <a:r>
              <a:rPr lang="en-US" dirty="0" smtClean="0"/>
              <a:t> </a:t>
            </a:r>
            <a:r>
              <a:rPr lang="en-US" dirty="0" err="1" smtClean="0"/>
              <a:t>budaya</a:t>
            </a:r>
            <a:r>
              <a:rPr lang="en-US" dirty="0" smtClean="0"/>
              <a:t>.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konsep</a:t>
            </a:r>
            <a:r>
              <a:rPr lang="en-US" dirty="0" smtClean="0"/>
              <a:t> </a:t>
            </a:r>
            <a:r>
              <a:rPr lang="en-US" dirty="0" err="1" smtClean="0"/>
              <a:t>dasar</a:t>
            </a:r>
            <a:r>
              <a:rPr lang="en-US" dirty="0" smtClean="0"/>
              <a:t> </a:t>
            </a:r>
            <a:r>
              <a:rPr lang="en-US" dirty="0" err="1" smtClean="0"/>
              <a:t>demokrasi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pemerintahan</a:t>
            </a:r>
            <a:r>
              <a:rPr lang="en-US" dirty="0" smtClean="0"/>
              <a:t> yang </a:t>
            </a:r>
            <a:r>
              <a:rPr lang="en-US" dirty="0" err="1" smtClean="0"/>
              <a:t>diselenggarakan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rakyat</a:t>
            </a:r>
            <a:r>
              <a:rPr lang="en-US" dirty="0" smtClean="0"/>
              <a:t>,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rakyat</a:t>
            </a:r>
            <a:r>
              <a:rPr lang="en-US" dirty="0" smtClean="0"/>
              <a:t>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rakyat</a:t>
            </a:r>
            <a:r>
              <a:rPr lang="en-US" dirty="0" smtClean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err="1" smtClean="0"/>
              <a:t>Penelitian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membantu</a:t>
            </a:r>
            <a:r>
              <a:rPr lang="en-US" dirty="0" smtClean="0"/>
              <a:t> </a:t>
            </a:r>
            <a:r>
              <a:rPr lang="en-US" dirty="0" err="1" smtClean="0"/>
              <a:t>mencari</a:t>
            </a:r>
            <a:r>
              <a:rPr lang="en-US" dirty="0" smtClean="0"/>
              <a:t> </a:t>
            </a:r>
            <a:r>
              <a:rPr lang="en-US" dirty="0" err="1" smtClean="0"/>
              <a:t>tahu</a:t>
            </a:r>
            <a:r>
              <a:rPr lang="en-US" dirty="0" smtClean="0"/>
              <a:t> </a:t>
            </a:r>
            <a:r>
              <a:rPr lang="en-US" dirty="0" err="1" smtClean="0"/>
              <a:t>topik</a:t>
            </a:r>
            <a:r>
              <a:rPr lang="en-US" dirty="0" smtClean="0"/>
              <a:t>/</a:t>
            </a:r>
            <a:r>
              <a:rPr lang="en-US" dirty="0" err="1" smtClean="0"/>
              <a:t>pembahasan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r>
              <a:rPr lang="en-US" dirty="0" smtClean="0"/>
              <a:t> yang </a:t>
            </a:r>
            <a:r>
              <a:rPr lang="en-US" dirty="0" err="1" smtClean="0"/>
              <a:t>sedang</a:t>
            </a:r>
            <a:r>
              <a:rPr lang="en-US" dirty="0" smtClean="0"/>
              <a:t> </a:t>
            </a:r>
            <a:r>
              <a:rPr lang="en-US" dirty="0" err="1" smtClean="0"/>
              <a:t>dibicarakan</a:t>
            </a:r>
            <a:r>
              <a:rPr lang="en-US" dirty="0" smtClean="0"/>
              <a:t> </a:t>
            </a:r>
            <a:r>
              <a:rPr lang="en-US" dirty="0" err="1" smtClean="0"/>
              <a:t>masyarakat</a:t>
            </a:r>
            <a:r>
              <a:rPr lang="en-US" dirty="0" smtClean="0"/>
              <a:t> Indonesia </a:t>
            </a:r>
            <a:r>
              <a:rPr lang="en-US" dirty="0" err="1" smtClean="0"/>
              <a:t>mengenai</a:t>
            </a:r>
            <a:r>
              <a:rPr lang="en-US" dirty="0" smtClean="0"/>
              <a:t> </a:t>
            </a:r>
            <a:r>
              <a:rPr lang="en-US" dirty="0" err="1" smtClean="0"/>
              <a:t>pemerintah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jangka</a:t>
            </a:r>
            <a:r>
              <a:rPr lang="en-US" dirty="0" smtClean="0"/>
              <a:t> </a:t>
            </a:r>
            <a:r>
              <a:rPr lang="en-US" dirty="0" err="1" smtClean="0"/>
              <a:t>waktu</a:t>
            </a:r>
            <a:r>
              <a:rPr lang="en-US" dirty="0" smtClean="0"/>
              <a:t> </a:t>
            </a:r>
            <a:r>
              <a:rPr lang="en-US" dirty="0" err="1" smtClean="0"/>
              <a:t>tertentu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sosial</a:t>
            </a:r>
            <a:r>
              <a:rPr lang="en-US" dirty="0" smtClean="0"/>
              <a:t> media Twitter.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Oleh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karena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itu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penelitian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menggunakan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Online Latent </a:t>
            </a:r>
            <a:r>
              <a:rPr lang="en-US" sz="1100" b="0" i="1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Dirichlet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Allocation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sebagai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metode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digunakan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sebab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metode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secara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lebih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efektif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memungkinkan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untuk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update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topik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sudah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ditemukan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dan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juga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memproses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korpus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ukurannya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sangat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besar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dibanding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metode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sebelumnya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yaitu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Latent </a:t>
            </a:r>
            <a:r>
              <a:rPr lang="en-US" sz="1100" b="0" i="1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Dirichlet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Allocation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LDA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7991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351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1704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5732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9" r:id="rId8"/>
    <p:sldLayoutId id="2147483660" r:id="rId9"/>
    <p:sldLayoutId id="2147483663" r:id="rId10"/>
    <p:sldLayoutId id="2147483666" r:id="rId11"/>
    <p:sldLayoutId id="2147483667" r:id="rId12"/>
    <p:sldLayoutId id="2147483668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3055145" y="2835961"/>
            <a:ext cx="3295500" cy="1403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Sidang Skripsi </a:t>
            </a:r>
            <a:endParaRPr lang="en" b="1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Alif Tito Shiddiq ArRosyid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11160940000052</a:t>
            </a:r>
            <a:endParaRPr b="1"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41" y="34854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b="1" dirty="0"/>
              <a:t>PEMODELAN TOPIK TERKAIT PEMERINTAHAN DI INDONESIA</a:t>
            </a:r>
            <a:r>
              <a:rPr lang="en-US" sz="2400" b="1" i="1" dirty="0"/>
              <a:t> </a:t>
            </a:r>
            <a:r>
              <a:rPr lang="en-US" sz="2400" b="1" dirty="0"/>
              <a:t>MENGGUNAKAN METODE </a:t>
            </a:r>
            <a:r>
              <a:rPr lang="en-US" sz="2400" b="1" i="1" dirty="0"/>
              <a:t>ONLINE LATENT DIRICHLET ALLOCATION </a:t>
            </a:r>
            <a:endParaRPr lang="en-US" sz="2400"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00714" y="153048"/>
            <a:ext cx="3434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lt1"/>
              </a:buClr>
              <a:buSzPts val="2800"/>
            </a:pPr>
            <a:r>
              <a:rPr lang="en-US" sz="1800" b="1" dirty="0" err="1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Jum’at</a:t>
            </a:r>
            <a:r>
              <a:rPr lang="en-US" sz="1800" b="1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</a:t>
            </a:r>
            <a:r>
              <a:rPr lang="en-US" sz="1800" b="1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02 September</a:t>
            </a:r>
            <a:r>
              <a:rPr lang="en-US" sz="1800" b="1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800" b="1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2022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618825" y="1164348"/>
            <a:ext cx="7805984" cy="3191893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759601" y="1272623"/>
            <a:ext cx="7521370" cy="2929507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Tujuan Penelitian</a:t>
            </a:r>
            <a:endParaRPr dirty="0"/>
          </a:p>
        </p:txBody>
      </p:sp>
      <p:grpSp>
        <p:nvGrpSpPr>
          <p:cNvPr id="1244" name="Google Shape;1244;p44"/>
          <p:cNvGrpSpPr/>
          <p:nvPr/>
        </p:nvGrpSpPr>
        <p:grpSpPr>
          <a:xfrm>
            <a:off x="4737317" y="379265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060851" y="1272624"/>
            <a:ext cx="708034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ctr">
              <a:buClr>
                <a:schemeClr val="accent2"/>
              </a:buClr>
              <a:buAutoNum type="arabicPeriod"/>
            </a:pPr>
            <a:r>
              <a:rPr lang="en-US" sz="2000" dirty="0" err="1" smtClean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Mengetahui</a:t>
            </a:r>
            <a:r>
              <a:rPr lang="en-US" sz="2000" dirty="0" smtClean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topik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apa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yang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sedang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dibicarakan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di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sosial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media twitter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mengenai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pemerintah</a:t>
            </a:r>
            <a:r>
              <a:rPr lang="en-US" sz="2000" dirty="0" smtClean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.</a:t>
            </a:r>
          </a:p>
          <a:p>
            <a:pPr marL="457200" indent="-457200" fontAlgn="ctr">
              <a:buAutoNum type="arabicPeriod"/>
            </a:pPr>
            <a:endParaRPr lang="en-US" sz="2000" dirty="0">
              <a:solidFill>
                <a:schemeClr val="accent2"/>
              </a:solidFill>
              <a:latin typeface="Share Tech"/>
              <a:ea typeface="Share Tech"/>
              <a:cs typeface="Share Tech"/>
            </a:endParaRPr>
          </a:p>
          <a:p>
            <a:pPr marL="457200" indent="-457200" fontAlgn="ctr"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 err="1" smtClean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Mengetahui</a:t>
            </a:r>
            <a:r>
              <a:rPr lang="en-US" sz="2000" dirty="0" smtClean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perkembangan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/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perubahan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topik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yang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sedang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dibicarakan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seiring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berjalannya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waktu</a:t>
            </a:r>
            <a:r>
              <a:rPr lang="en-US" sz="2000" dirty="0" smtClean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.</a:t>
            </a:r>
          </a:p>
          <a:p>
            <a:pPr marL="457200" indent="-457200" fontAlgn="ctr">
              <a:buClr>
                <a:schemeClr val="accent1"/>
              </a:buClr>
              <a:buFont typeface="+mj-lt"/>
              <a:buAutoNum type="arabicPeriod"/>
            </a:pPr>
            <a:endParaRPr lang="en-US" sz="2000" dirty="0" smtClean="0">
              <a:solidFill>
                <a:schemeClr val="accent1"/>
              </a:solidFill>
              <a:latin typeface="Share Tech"/>
              <a:ea typeface="Share Tech"/>
              <a:cs typeface="Share Tech"/>
            </a:endParaRPr>
          </a:p>
          <a:p>
            <a:pPr marL="457200" indent="-457200" fontAlgn="ctr">
              <a:buClr>
                <a:schemeClr val="accent6"/>
              </a:buClr>
              <a:buFont typeface="+mj-lt"/>
              <a:buAutoNum type="arabicPeriod"/>
            </a:pPr>
            <a:r>
              <a:rPr lang="en-US" sz="2000" dirty="0" err="1" smtClean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Mengetahui</a:t>
            </a:r>
            <a:r>
              <a:rPr lang="en-US" sz="2000" dirty="0" smtClean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hasil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perbandingan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metode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batch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dan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online LDA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pada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permasalahan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pemodelan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topik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untuk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sosial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media twitter.</a:t>
            </a:r>
          </a:p>
          <a:p>
            <a:pPr fontAlgn="ctr"/>
            <a:endParaRPr lang="en-US" sz="2000" dirty="0">
              <a:solidFill>
                <a:schemeClr val="accent3"/>
              </a:solidFill>
              <a:latin typeface="Share Tech"/>
              <a:ea typeface="Share Tech"/>
              <a:cs typeface="Share Tech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618825" y="1164348"/>
            <a:ext cx="7805984" cy="3191893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759601" y="1272623"/>
            <a:ext cx="7521370" cy="2929507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Manfaat Penelitian</a:t>
            </a:r>
            <a:endParaRPr dirty="0"/>
          </a:p>
        </p:txBody>
      </p:sp>
      <p:grpSp>
        <p:nvGrpSpPr>
          <p:cNvPr id="1244" name="Google Shape;1244;p44"/>
          <p:cNvGrpSpPr/>
          <p:nvPr/>
        </p:nvGrpSpPr>
        <p:grpSpPr>
          <a:xfrm>
            <a:off x="4685946" y="3749198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80112" y="1469757"/>
            <a:ext cx="708034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ctr">
              <a:buClr>
                <a:schemeClr val="accent2"/>
              </a:buClr>
              <a:buFont typeface="Arial"/>
              <a:buAutoNum type="arabicPeriod"/>
            </a:pPr>
            <a:r>
              <a:rPr lang="en-US" sz="2000" dirty="0" err="1" smtClean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Penelitian</a:t>
            </a:r>
            <a:r>
              <a:rPr lang="en-US" sz="2000" dirty="0" smtClean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ini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dapat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membantu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masyarakat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untuk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mencari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tahu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,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mengidentifikasi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dan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juga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menganalisis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dari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apa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saja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yang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dibicarakan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mengenai</a:t>
            </a:r>
            <a:r>
              <a:rPr lang="en-US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pemerintah</a:t>
            </a:r>
            <a:r>
              <a:rPr lang="en-US" sz="2000" dirty="0" smtClean="0">
                <a:solidFill>
                  <a:schemeClr val="accent2"/>
                </a:solidFill>
                <a:latin typeface="Share Tech"/>
                <a:ea typeface="Share Tech"/>
                <a:cs typeface="Share Tech"/>
              </a:rPr>
              <a:t>.</a:t>
            </a:r>
          </a:p>
          <a:p>
            <a:pPr marL="457200" indent="-457200" fontAlgn="ctr">
              <a:buAutoNum type="arabicPeriod"/>
            </a:pPr>
            <a:endParaRPr lang="en-US" sz="2000" dirty="0">
              <a:solidFill>
                <a:schemeClr val="accent2"/>
              </a:solidFill>
              <a:latin typeface="Share Tech"/>
              <a:ea typeface="Share Tech"/>
              <a:cs typeface="Share Tech"/>
            </a:endParaRPr>
          </a:p>
          <a:p>
            <a:pPr marL="457200" indent="-457200" fontAlgn="ctr"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 err="1" smtClean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Dapat</a:t>
            </a:r>
            <a:r>
              <a:rPr lang="en-US" sz="2000" dirty="0" smtClean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membedakan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antara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metode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LDA </a:t>
            </a:r>
            <a:r>
              <a:rPr lang="en-US" sz="2000" dirty="0" err="1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dan</a:t>
            </a:r>
            <a:r>
              <a:rPr lang="en-US" sz="2000" dirty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smtClean="0">
                <a:solidFill>
                  <a:schemeClr val="accent1"/>
                </a:solidFill>
                <a:latin typeface="Share Tech"/>
                <a:ea typeface="Share Tech"/>
                <a:cs typeface="Share Tech"/>
              </a:rPr>
              <a:t>OLDA</a:t>
            </a:r>
          </a:p>
          <a:p>
            <a:pPr marL="457200" indent="-457200" fontAlgn="ctr">
              <a:buClr>
                <a:schemeClr val="accent1"/>
              </a:buClr>
              <a:buFont typeface="+mj-lt"/>
              <a:buAutoNum type="arabicPeriod"/>
            </a:pPr>
            <a:endParaRPr lang="en-US" sz="2000" dirty="0" smtClean="0">
              <a:solidFill>
                <a:schemeClr val="accent1"/>
              </a:solidFill>
              <a:latin typeface="Share Tech"/>
              <a:ea typeface="Share Tech"/>
              <a:cs typeface="Share Tech"/>
            </a:endParaRPr>
          </a:p>
          <a:p>
            <a:pPr marL="457200" indent="-457200" fontAlgn="ctr">
              <a:buClr>
                <a:schemeClr val="accent6"/>
              </a:buClr>
              <a:buFont typeface="+mj-lt"/>
              <a:buAutoNum type="arabicPeriod"/>
            </a:pPr>
            <a:r>
              <a:rPr lang="en-US" sz="2000" dirty="0" err="1" smtClean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Penelitian</a:t>
            </a:r>
            <a:r>
              <a:rPr lang="en-US" sz="2000" dirty="0" smtClean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ini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memungkinkan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untuk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bekerja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</a:t>
            </a:r>
            <a:r>
              <a:rPr lang="en-US" sz="2000" dirty="0" err="1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secara</a:t>
            </a:r>
            <a:r>
              <a:rPr lang="en-US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</a:rPr>
              <a:t> real-time. </a:t>
            </a:r>
          </a:p>
          <a:p>
            <a:pPr marL="457200" indent="-457200" fontAlgn="ctr">
              <a:buClr>
                <a:schemeClr val="accent6"/>
              </a:buClr>
              <a:buFont typeface="+mj-lt"/>
              <a:buAutoNum type="arabicPeriod"/>
            </a:pPr>
            <a:endParaRPr lang="en-US" sz="2000" dirty="0" smtClean="0">
              <a:solidFill>
                <a:schemeClr val="accent3"/>
              </a:solidFill>
              <a:latin typeface="Share Tech"/>
              <a:ea typeface="Share Tech"/>
              <a:cs typeface="Share Tech"/>
            </a:endParaRPr>
          </a:p>
          <a:p>
            <a:pPr fontAlgn="ctr"/>
            <a:endParaRPr lang="en-US" sz="2000" dirty="0">
              <a:solidFill>
                <a:schemeClr val="accent3"/>
              </a:solidFill>
              <a:latin typeface="Share Tech"/>
              <a:ea typeface="Share Tech"/>
              <a:cs typeface="Share Tech"/>
            </a:endParaRPr>
          </a:p>
        </p:txBody>
      </p:sp>
    </p:spTree>
    <p:extLst>
      <p:ext uri="{BB962C8B-B14F-4D97-AF65-F5344CB8AC3E}">
        <p14:creationId xmlns:p14="http://schemas.microsoft.com/office/powerpoint/2010/main" val="436653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369950" y="1573825"/>
            <a:ext cx="4219191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LANDASAN TEORI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780836" y="2411125"/>
            <a:ext cx="5052704" cy="19656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3" indent="-28575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Text Mining</a:t>
            </a:r>
          </a:p>
          <a:p>
            <a:pPr marL="285750" lvl="3" indent="-28575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Topic Modelling</a:t>
            </a:r>
          </a:p>
          <a:p>
            <a:pPr marL="285750" lvl="3" indent="-28575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Teorema</a:t>
            </a:r>
            <a:r>
              <a:rPr lang="en-US" sz="1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Bayes</a:t>
            </a:r>
          </a:p>
          <a:p>
            <a:pPr marL="285750" lvl="3" indent="-28575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KL-Divergence</a:t>
            </a:r>
          </a:p>
          <a:p>
            <a:pPr marL="285750" lvl="3" indent="-28575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Variational</a:t>
            </a:r>
            <a:r>
              <a:rPr lang="en-US" sz="1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Inference</a:t>
            </a:r>
            <a:endParaRPr lang="en-US" sz="1800" dirty="0">
              <a:solidFill>
                <a:schemeClr val="bg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285750" lvl="3" indent="-28575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Evaluasi</a:t>
            </a:r>
            <a:r>
              <a:rPr lang="en-US" sz="1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Model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5885615" y="1519259"/>
            <a:ext cx="1085100" cy="108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937640" y="1772909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02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4646813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4646813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428165" y="2604359"/>
            <a:ext cx="16263" cy="2042454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3305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989474"/>
            <a:ext cx="8048259" cy="3972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dirty="0"/>
              <a:t>	D</a:t>
            </a:r>
            <a:r>
              <a:rPr lang="en-US" dirty="0" smtClean="0"/>
              <a:t>ata </a:t>
            </a:r>
            <a:r>
              <a:rPr lang="en-US" dirty="0" err="1"/>
              <a:t>berbentuk</a:t>
            </a:r>
            <a:r>
              <a:rPr lang="en-US" dirty="0"/>
              <a:t> </a:t>
            </a:r>
            <a:r>
              <a:rPr lang="en-US" dirty="0" err="1"/>
              <a:t>teks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pengolahannya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menemukan</a:t>
            </a:r>
            <a:r>
              <a:rPr lang="en-US" dirty="0"/>
              <a:t>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tersembunyi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sejumlah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bahan</a:t>
            </a:r>
            <a:r>
              <a:rPr lang="en-US" dirty="0"/>
              <a:t> </a:t>
            </a:r>
            <a:r>
              <a:rPr lang="en-US" dirty="0" err="1"/>
              <a:t>tertulis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terstruktur</a:t>
            </a:r>
            <a:r>
              <a:rPr lang="en-US" dirty="0"/>
              <a:t> </a:t>
            </a:r>
            <a:r>
              <a:rPr lang="en-US" dirty="0" err="1"/>
              <a:t>disebut</a:t>
            </a:r>
            <a:r>
              <a:rPr lang="en-US" dirty="0"/>
              <a:t> </a:t>
            </a:r>
            <a:r>
              <a:rPr lang="en-US" i="1" dirty="0"/>
              <a:t>Text Mining</a:t>
            </a:r>
            <a:r>
              <a:rPr lang="en-US" dirty="0" smtClean="0"/>
              <a:t>, </a:t>
            </a:r>
            <a:r>
              <a:rPr lang="en-US" dirty="0" err="1" smtClean="0"/>
              <a:t>langkah</a:t>
            </a:r>
            <a:r>
              <a:rPr lang="en-US" dirty="0" smtClean="0"/>
              <a:t> </a:t>
            </a:r>
            <a:r>
              <a:rPr lang="en-US" dirty="0"/>
              <a:t>– </a:t>
            </a:r>
            <a:r>
              <a:rPr lang="en-US" dirty="0" err="1"/>
              <a:t>langkah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i="1" dirty="0"/>
              <a:t>Text Mining </a:t>
            </a:r>
            <a:r>
              <a:rPr lang="en-US" dirty="0" err="1" smtClean="0"/>
              <a:t>yaitu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pPr lvl="0"/>
            <a:r>
              <a:rPr lang="en-US" dirty="0" err="1"/>
              <a:t>Mengumpulkan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data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terstruktur</a:t>
            </a:r>
            <a:r>
              <a:rPr lang="en-US" dirty="0"/>
              <a:t> </a:t>
            </a:r>
          </a:p>
          <a:p>
            <a:pPr lvl="0"/>
            <a:r>
              <a:rPr lang="en-US" dirty="0" err="1"/>
              <a:t>Mengubah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yang </a:t>
            </a:r>
            <a:r>
              <a:rPr lang="en-US" dirty="0" err="1"/>
              <a:t>didapatkan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data </a:t>
            </a:r>
            <a:r>
              <a:rPr lang="en-US" dirty="0" err="1"/>
              <a:t>terstruktur</a:t>
            </a:r>
            <a:endParaRPr lang="en-US" dirty="0"/>
          </a:p>
          <a:p>
            <a:pPr lvl="0"/>
            <a:r>
              <a:rPr lang="en-US" dirty="0" err="1"/>
              <a:t>Identifikasi</a:t>
            </a:r>
            <a:r>
              <a:rPr lang="en-US" dirty="0"/>
              <a:t>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data </a:t>
            </a:r>
            <a:r>
              <a:rPr lang="en-US" dirty="0" err="1"/>
              <a:t>terstruktur</a:t>
            </a:r>
            <a:endParaRPr lang="en-US" dirty="0"/>
          </a:p>
          <a:p>
            <a:pPr lvl="0"/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pola</a:t>
            </a:r>
            <a:r>
              <a:rPr lang="en-US" dirty="0"/>
              <a:t> yang </a:t>
            </a:r>
            <a:r>
              <a:rPr lang="en-US" dirty="0" err="1"/>
              <a:t>didapatkan</a:t>
            </a:r>
            <a:endParaRPr lang="en-US" dirty="0"/>
          </a:p>
          <a:p>
            <a:pPr lvl="0"/>
            <a:r>
              <a:rPr lang="en-US" dirty="0" err="1"/>
              <a:t>Ekstrak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berharga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disimpan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database</a:t>
            </a:r>
          </a:p>
          <a:p>
            <a:pPr marL="0" lvl="0" indent="0" algn="just">
              <a:buNone/>
            </a:pPr>
            <a:r>
              <a:rPr lang="en-US" sz="1200" dirty="0">
                <a:sym typeface="Arial"/>
              </a:rPr>
              <a:t>`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422030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smtClean="0"/>
              <a:t>Text Mining</a:t>
            </a:r>
            <a:endParaRPr i="1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08384" y="4101977"/>
            <a:ext cx="770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[11] S.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Naithani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and A. Kaushik, “A Comprehensive Study of Text Mining Approach.pdf A Comprehensive Study of Text Mining Approach,”  2016.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236261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685920"/>
            <a:ext cx="8048259" cy="3972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i="1" dirty="0" smtClean="0"/>
              <a:t>Topic </a:t>
            </a:r>
            <a:r>
              <a:rPr lang="en-US" i="1" dirty="0"/>
              <a:t>Modelling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pendekatan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i="1" dirty="0"/>
              <a:t>Text Mining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menemukan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– </a:t>
            </a:r>
            <a:r>
              <a:rPr lang="en-US" dirty="0" err="1"/>
              <a:t>informasi</a:t>
            </a:r>
            <a:r>
              <a:rPr lang="en-US" dirty="0"/>
              <a:t> yang </a:t>
            </a:r>
            <a:r>
              <a:rPr lang="en-US" dirty="0" err="1"/>
              <a:t>tersembunyi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teks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hubungan</a:t>
            </a:r>
            <a:r>
              <a:rPr lang="en-US" dirty="0"/>
              <a:t> </a:t>
            </a:r>
            <a:r>
              <a:rPr lang="en-US" dirty="0" err="1"/>
              <a:t>antara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kata </a:t>
            </a:r>
            <a:r>
              <a:rPr lang="en-US" dirty="0" err="1"/>
              <a:t>dengan</a:t>
            </a:r>
            <a:r>
              <a:rPr lang="en-US" dirty="0"/>
              <a:t> kata yang lain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korpus</a:t>
            </a:r>
            <a:r>
              <a:rPr lang="en-US" dirty="0"/>
              <a:t> [21</a:t>
            </a:r>
            <a:r>
              <a:rPr lang="en-US" dirty="0" smtClean="0"/>
              <a:t>].</a:t>
            </a:r>
            <a:r>
              <a:rPr lang="en-US" dirty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/>
              <a:t>garis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, </a:t>
            </a:r>
            <a:r>
              <a:rPr lang="en-US" i="1" dirty="0"/>
              <a:t>topic modelling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menemukan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apa</a:t>
            </a:r>
            <a:r>
              <a:rPr lang="en-US" dirty="0"/>
              <a:t> yang </a:t>
            </a:r>
            <a:r>
              <a:rPr lang="en-US" dirty="0" err="1"/>
              <a:t>sedang</a:t>
            </a:r>
            <a:r>
              <a:rPr lang="en-US" dirty="0"/>
              <a:t> </a:t>
            </a:r>
            <a:r>
              <a:rPr lang="en-US" dirty="0" err="1"/>
              <a:t>dibicarakan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dibahas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kumpulan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/</a:t>
            </a:r>
            <a:r>
              <a:rPr lang="en-US" dirty="0" err="1"/>
              <a:t>teks</a:t>
            </a:r>
            <a:r>
              <a:rPr lang="en-US" dirty="0"/>
              <a:t> yang </a:t>
            </a:r>
            <a:r>
              <a:rPr lang="en-US" dirty="0" err="1"/>
              <a:t>biasa</a:t>
            </a:r>
            <a:r>
              <a:rPr lang="en-US" dirty="0"/>
              <a:t> </a:t>
            </a:r>
            <a:r>
              <a:rPr lang="en-US" dirty="0" err="1"/>
              <a:t>disebut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korpus</a:t>
            </a:r>
            <a:r>
              <a:rPr lang="en-US" dirty="0"/>
              <a:t>. 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Bentuk</a:t>
            </a:r>
            <a:r>
              <a:rPr lang="en-US" dirty="0" smtClean="0"/>
              <a:t> </a:t>
            </a:r>
            <a:r>
              <a:rPr lang="en-US" dirty="0" err="1" smtClean="0"/>
              <a:t>Algoritma</a:t>
            </a:r>
            <a:r>
              <a:rPr lang="en-US" dirty="0" smtClean="0"/>
              <a:t> </a:t>
            </a:r>
            <a:r>
              <a:rPr lang="en-US" i="1" dirty="0" smtClean="0"/>
              <a:t>Topic Modelling</a:t>
            </a:r>
            <a:r>
              <a:rPr lang="en-US" dirty="0" smtClean="0"/>
              <a:t> :</a:t>
            </a:r>
          </a:p>
          <a:p>
            <a:pPr lvl="1">
              <a:buFont typeface="+mj-lt"/>
              <a:buAutoNum type="alphaLcPeriod"/>
            </a:pPr>
            <a:r>
              <a:rPr lang="en-US" i="1" dirty="0"/>
              <a:t>Latent Semantic Analysis</a:t>
            </a:r>
            <a:r>
              <a:rPr lang="en-US" dirty="0"/>
              <a:t> (</a:t>
            </a:r>
            <a:r>
              <a:rPr lang="en-US" i="1" dirty="0"/>
              <a:t>LSA</a:t>
            </a:r>
            <a:r>
              <a:rPr lang="en-US" dirty="0" smtClean="0"/>
              <a:t>)</a:t>
            </a:r>
          </a:p>
          <a:p>
            <a:pPr lvl="1">
              <a:buFont typeface="+mj-lt"/>
              <a:buAutoNum type="alphaLcPeriod"/>
            </a:pPr>
            <a:r>
              <a:rPr lang="en-US" i="1" dirty="0"/>
              <a:t>Probabilistic Latent Semantic Analysis </a:t>
            </a:r>
            <a:r>
              <a:rPr lang="en-US" dirty="0"/>
              <a:t>(</a:t>
            </a:r>
            <a:r>
              <a:rPr lang="en-US" i="1" dirty="0"/>
              <a:t>PLSA</a:t>
            </a:r>
            <a:r>
              <a:rPr lang="en-US" dirty="0" smtClean="0"/>
              <a:t>)</a:t>
            </a:r>
          </a:p>
          <a:p>
            <a:pPr lvl="1">
              <a:buFont typeface="+mj-lt"/>
              <a:buAutoNum type="alphaLcPeriod"/>
            </a:pPr>
            <a:r>
              <a:rPr lang="en-US" i="1" dirty="0"/>
              <a:t>Non-Negative Matrix Factorization</a:t>
            </a:r>
            <a:r>
              <a:rPr lang="en-US" dirty="0"/>
              <a:t> (</a:t>
            </a:r>
            <a:r>
              <a:rPr lang="en-US" i="1" dirty="0"/>
              <a:t>NMF</a:t>
            </a:r>
            <a:r>
              <a:rPr lang="en-US" dirty="0"/>
              <a:t>)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 marL="114300" indent="0">
              <a:buNone/>
            </a:pPr>
            <a:r>
              <a:rPr lang="en-US" dirty="0"/>
              <a:t>	</a:t>
            </a:r>
            <a:endParaRPr lang="en-US" dirty="0" smtClean="0"/>
          </a:p>
          <a:p>
            <a:pPr marL="114300" indent="0">
              <a:buNone/>
            </a:pPr>
            <a:r>
              <a:rPr lang="en-US" dirty="0"/>
              <a:t>	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277500"/>
            <a:ext cx="422030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smtClean="0"/>
              <a:t>Topic Modelling</a:t>
            </a:r>
            <a:endParaRPr i="1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17267" y="4287577"/>
            <a:ext cx="770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[21] H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Jelodar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et al., “Stabilization of an Inverted Robot Arm Using Neuro-Controller,”2018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[22] D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M.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“Probabilistic Topic Models,”2015.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259242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06" name="Google Shape;506;p2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18823" y="527275"/>
                <a:ext cx="8048259" cy="3972943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14300" indent="0">
                  <a:buNone/>
                </a:pPr>
                <a:r>
                  <a:rPr lang="en-US" sz="1600" dirty="0" smtClean="0"/>
                  <a:t>	</a:t>
                </a:r>
                <a:r>
                  <a:rPr lang="en-US" sz="1600" dirty="0" err="1" smtClean="0"/>
                  <a:t>Probabilitas</a:t>
                </a:r>
                <a:r>
                  <a:rPr lang="en-US" sz="1600" dirty="0" smtClean="0"/>
                  <a:t> </a:t>
                </a:r>
                <a:r>
                  <a:rPr lang="en-US" sz="1600" dirty="0" err="1"/>
                  <a:t>bersyarat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dari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suatu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peristiwa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adalah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probabilitas</a:t>
                </a:r>
                <a:r>
                  <a:rPr lang="en-US" sz="1600" dirty="0"/>
                  <a:t> yang </a:t>
                </a:r>
                <a:r>
                  <a:rPr lang="en-US" sz="1600" dirty="0" err="1"/>
                  <a:t>diperoleh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dengan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informasi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tambahan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bahwa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beberapa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peristiwa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telah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terjadi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menjadi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syarat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untuk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menghitung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probabilitas</a:t>
                </a:r>
                <a:r>
                  <a:rPr lang="en-US" sz="1600" dirty="0"/>
                  <a:t> </a:t>
                </a:r>
                <a:r>
                  <a:rPr lang="en-US" sz="1600" dirty="0" err="1" smtClean="0"/>
                  <a:t>tersebut</a:t>
                </a:r>
                <a:r>
                  <a:rPr lang="en-US" sz="1600" dirty="0" smtClean="0"/>
                  <a:t>. </a:t>
                </a:r>
              </a:p>
              <a:p>
                <a:pPr marL="114300" indent="0">
                  <a:buNone/>
                </a:pPr>
                <a:endParaRPr lang="en-US" sz="1600" dirty="0" smtClean="0"/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∩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1600" dirty="0" smtClean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>
                  <a:buNone/>
                </a:pPr>
                <a:r>
                  <a:rPr lang="en-US" sz="1600" dirty="0" smtClean="0"/>
                  <a:t>	</a:t>
                </a:r>
                <a:r>
                  <a:rPr lang="en-US" sz="1600" dirty="0" err="1"/>
                  <a:t>D</a:t>
                </a:r>
                <a:r>
                  <a:rPr lang="en-US" sz="1600" dirty="0" err="1" smtClean="0"/>
                  <a:t>apat</a:t>
                </a:r>
                <a:r>
                  <a:rPr lang="en-US" sz="1600" dirty="0" smtClean="0"/>
                  <a:t> </a:t>
                </a:r>
                <a:r>
                  <a:rPr lang="en-US" sz="1600" dirty="0" err="1"/>
                  <a:t>diperluas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dengan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memasukkan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aplikasi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teorema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bayes</a:t>
                </a:r>
                <a:r>
                  <a:rPr lang="en-US" sz="1600" dirty="0"/>
                  <a:t> yang </a:t>
                </a:r>
                <a:r>
                  <a:rPr lang="en-US" sz="1600" dirty="0" err="1"/>
                  <a:t>digunakan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untuk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kejadian</a:t>
                </a:r>
                <a:r>
                  <a:rPr lang="en-US" sz="1600" dirty="0"/>
                  <a:t> yang </a:t>
                </a:r>
                <a:r>
                  <a:rPr lang="en-US" sz="1600" dirty="0" err="1"/>
                  <a:t>berurutan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dimana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informasi</a:t>
                </a:r>
                <a:r>
                  <a:rPr lang="en-US" sz="1600" dirty="0"/>
                  <a:t> </a:t>
                </a:r>
                <a:r>
                  <a:rPr lang="en-US" sz="1600" dirty="0" err="1" smtClean="0"/>
                  <a:t>tambahan</a:t>
                </a:r>
                <a:r>
                  <a:rPr lang="en-US" sz="1600" dirty="0" smtClean="0"/>
                  <a:t> yang </a:t>
                </a:r>
                <a:r>
                  <a:rPr lang="en-US" sz="1600" dirty="0" err="1"/>
                  <a:t>baru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diperoleh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untuk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kejadian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berikutnya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dan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bahwa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informasi</a:t>
                </a:r>
                <a:r>
                  <a:rPr lang="en-US" sz="1600" dirty="0"/>
                  <a:t> yang </a:t>
                </a:r>
                <a:r>
                  <a:rPr lang="en-US" sz="1600" dirty="0" err="1"/>
                  <a:t>baru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digunakan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untuk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merevisi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probabilitas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kejadian</a:t>
                </a:r>
                <a:r>
                  <a:rPr lang="en-US" sz="1600" dirty="0"/>
                  <a:t> </a:t>
                </a:r>
                <a:r>
                  <a:rPr lang="en-US" sz="1600" dirty="0" err="1" smtClean="0"/>
                  <a:t>awal</a:t>
                </a:r>
                <a:r>
                  <a:rPr lang="en-US" sz="1600" dirty="0" smtClean="0"/>
                  <a:t>. </a:t>
                </a:r>
                <a:r>
                  <a:rPr lang="en-US" sz="1600" dirty="0" err="1"/>
                  <a:t>Peluang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peristiwa</a:t>
                </a:r>
                <a:r>
                  <a:rPr lang="en-US" sz="1600" dirty="0"/>
                  <a:t> </a:t>
                </a:r>
                <a:r>
                  <a:rPr lang="en-US" sz="1600" i="1" dirty="0"/>
                  <a:t>A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jika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kejadian</a:t>
                </a:r>
                <a:r>
                  <a:rPr lang="en-US" sz="1600" dirty="0"/>
                  <a:t> </a:t>
                </a:r>
                <a:r>
                  <a:rPr lang="en-US" sz="1600" i="1" dirty="0"/>
                  <a:t>B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terjadi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kemudian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adalah</a:t>
                </a:r>
                <a:r>
                  <a:rPr lang="en-US" sz="1600" dirty="0" smtClean="0"/>
                  <a:t>:</a:t>
                </a:r>
              </a:p>
              <a:p>
                <a:pPr marL="114300" indent="0">
                  <a:buNone/>
                </a:pPr>
                <a:endParaRPr lang="en-US" sz="1600" dirty="0" smtClean="0"/>
              </a:p>
              <a:p>
                <a:pPr marL="11430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</m:d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</m:acc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</m:acc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1600" dirty="0"/>
              </a:p>
              <a:p>
                <a:pPr marL="114300" indent="0" algn="ctr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506" name="Google Shape;506;p2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18823" y="527275"/>
                <a:ext cx="8048259" cy="39729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3" y="82850"/>
            <a:ext cx="422030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Teorema Bayes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7672" y="4423955"/>
            <a:ext cx="770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[27] B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Efron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“Bayes’ theorem in the 21st century,”2013.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[28] M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F.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Triola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“Bayes ’ Theorem,”2010.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312665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06" name="Google Shape;506;p2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18823" y="605525"/>
                <a:ext cx="8048259" cy="3972943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14300" indent="0" algn="just">
                  <a:buNone/>
                </a:pPr>
                <a:r>
                  <a:rPr lang="en-US" dirty="0" smtClean="0"/>
                  <a:t>	</a:t>
                </a:r>
                <a:r>
                  <a:rPr lang="en-US" i="1" dirty="0" err="1"/>
                  <a:t>Kullback-Leibler</a:t>
                </a:r>
                <a:r>
                  <a:rPr lang="en-US" i="1" dirty="0"/>
                  <a:t> Divergence </a:t>
                </a:r>
                <a:r>
                  <a:rPr lang="en-US" dirty="0" err="1"/>
                  <a:t>adalah</a:t>
                </a:r>
                <a:r>
                  <a:rPr lang="en-US" dirty="0"/>
                  <a:t> </a:t>
                </a:r>
                <a:r>
                  <a:rPr lang="en-US" dirty="0" err="1"/>
                  <a:t>pengukuran</a:t>
                </a:r>
                <a:r>
                  <a:rPr lang="en-US" dirty="0"/>
                  <a:t> </a:t>
                </a:r>
                <a:r>
                  <a:rPr lang="en-US" dirty="0" err="1"/>
                  <a:t>berbasis</a:t>
                </a:r>
                <a:r>
                  <a:rPr lang="en-US" dirty="0"/>
                  <a:t> </a:t>
                </a:r>
                <a:r>
                  <a:rPr lang="en-US" dirty="0" err="1"/>
                  <a:t>teori</a:t>
                </a:r>
                <a:r>
                  <a:rPr lang="en-US" dirty="0"/>
                  <a:t> </a:t>
                </a:r>
                <a:r>
                  <a:rPr lang="en-US" dirty="0" err="1"/>
                  <a:t>informasi</a:t>
                </a:r>
                <a:r>
                  <a:rPr lang="en-US" dirty="0"/>
                  <a:t> yang </a:t>
                </a:r>
                <a:r>
                  <a:rPr lang="en-US" dirty="0" err="1"/>
                  <a:t>dilakukan</a:t>
                </a:r>
                <a:r>
                  <a:rPr lang="en-US" dirty="0"/>
                  <a:t> </a:t>
                </a:r>
                <a:r>
                  <a:rPr lang="en-US" dirty="0" err="1"/>
                  <a:t>untuk</a:t>
                </a:r>
                <a:r>
                  <a:rPr lang="en-US" dirty="0"/>
                  <a:t> </a:t>
                </a:r>
                <a:r>
                  <a:rPr lang="en-US" dirty="0" err="1"/>
                  <a:t>mengukur</a:t>
                </a:r>
                <a:r>
                  <a:rPr lang="en-US" dirty="0"/>
                  <a:t> </a:t>
                </a:r>
                <a:r>
                  <a:rPr lang="en-US" dirty="0" err="1"/>
                  <a:t>dua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</a:t>
                </a:r>
                <a:r>
                  <a:rPr lang="en-US" dirty="0" err="1"/>
                  <a:t>dan</a:t>
                </a:r>
                <a:r>
                  <a:rPr lang="en-US" dirty="0"/>
                  <a:t> </a:t>
                </a:r>
                <a:r>
                  <a:rPr lang="en-US" dirty="0" err="1"/>
                  <a:t>sering</a:t>
                </a:r>
                <a:r>
                  <a:rPr lang="en-US" dirty="0"/>
                  <a:t> </a:t>
                </a:r>
                <a:r>
                  <a:rPr lang="en-US" dirty="0" err="1"/>
                  <a:t>disebut</a:t>
                </a:r>
                <a:r>
                  <a:rPr lang="en-US" dirty="0"/>
                  <a:t> </a:t>
                </a:r>
                <a:r>
                  <a:rPr lang="en-US" dirty="0" err="1"/>
                  <a:t>dengan</a:t>
                </a:r>
                <a:r>
                  <a:rPr lang="en-US" dirty="0"/>
                  <a:t> </a:t>
                </a:r>
                <a:r>
                  <a:rPr lang="en-US" i="1" dirty="0"/>
                  <a:t>KL-Divergence </a:t>
                </a:r>
                <a:r>
                  <a:rPr lang="en-US" dirty="0" err="1"/>
                  <a:t>atau</a:t>
                </a:r>
                <a:r>
                  <a:rPr lang="en-US" dirty="0"/>
                  <a:t> </a:t>
                </a:r>
                <a:r>
                  <a:rPr lang="en-US" i="1" dirty="0"/>
                  <a:t>relative entropy </a:t>
                </a:r>
                <a:r>
                  <a:rPr lang="en-US" dirty="0" err="1"/>
                  <a:t>dari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terhadap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  <a:endParaRPr lang="en-US" dirty="0" smtClean="0"/>
              </a:p>
              <a:p>
                <a:pPr marL="11430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begChr m:val="|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limLoc m:val="undOvr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−∞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𝑙𝑛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  <m:r>
                        <a:rPr lang="en-US" i="1">
                          <a:latin typeface="Cambria Math" panose="02040503050406030204" pitchFamily="18" charset="0"/>
                        </a:rPr>
                        <m:t>𝑑𝑥</m:t>
                      </m:r>
                    </m:oMath>
                  </m:oMathPara>
                </a14:m>
                <a:endParaRPr lang="en-US" dirty="0"/>
              </a:p>
              <a:p>
                <a:pPr marL="114300" indent="0" algn="ctr">
                  <a:buNone/>
                </a:pPr>
                <a:endParaRPr lang="en-US" dirty="0" smtClean="0"/>
              </a:p>
              <a:p>
                <a:pPr marL="114300" indent="0" algn="just">
                  <a:buNone/>
                </a:pPr>
                <a:r>
                  <a:rPr lang="en-US" i="1" dirty="0"/>
                  <a:t>KL-Divergence </a:t>
                </a:r>
                <a:r>
                  <a:rPr lang="en-US" dirty="0" err="1"/>
                  <a:t>dapat</a:t>
                </a:r>
                <a:r>
                  <a:rPr lang="en-US" dirty="0"/>
                  <a:t> </a:t>
                </a:r>
                <a:r>
                  <a:rPr lang="en-US" dirty="0" err="1"/>
                  <a:t>digunakan</a:t>
                </a:r>
                <a:r>
                  <a:rPr lang="en-US" dirty="0"/>
                  <a:t> </a:t>
                </a:r>
                <a:r>
                  <a:rPr lang="en-US" dirty="0" err="1"/>
                  <a:t>dalam</a:t>
                </a:r>
                <a:r>
                  <a:rPr lang="en-US" dirty="0"/>
                  <a:t> </a:t>
                </a:r>
                <a:r>
                  <a:rPr lang="en-US" i="1" dirty="0"/>
                  <a:t>statistic Bayesian</a:t>
                </a:r>
                <a:r>
                  <a:rPr lang="en-US" dirty="0"/>
                  <a:t> </a:t>
                </a:r>
                <a:r>
                  <a:rPr lang="en-US" dirty="0" err="1"/>
                  <a:t>untuk</a:t>
                </a:r>
                <a:r>
                  <a:rPr lang="en-US" dirty="0"/>
                  <a:t> </a:t>
                </a:r>
                <a:r>
                  <a:rPr lang="en-US" dirty="0" err="1"/>
                  <a:t>menentukan</a:t>
                </a:r>
                <a:r>
                  <a:rPr lang="en-US" dirty="0"/>
                  <a:t> </a:t>
                </a:r>
                <a:r>
                  <a:rPr lang="en-US" dirty="0" err="1"/>
                  <a:t>divergensi</a:t>
                </a:r>
                <a:r>
                  <a:rPr lang="en-US" dirty="0"/>
                  <a:t> </a:t>
                </a:r>
                <a:r>
                  <a:rPr lang="en-US" dirty="0" err="1"/>
                  <a:t>antara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</a:t>
                </a:r>
                <a:r>
                  <a:rPr lang="en-US" i="1" dirty="0"/>
                  <a:t>prior </a:t>
                </a:r>
                <a:r>
                  <a:rPr lang="en-US" dirty="0" err="1"/>
                  <a:t>dan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</a:t>
                </a:r>
                <a:r>
                  <a:rPr lang="en-US" i="1" dirty="0"/>
                  <a:t>posterior </a:t>
                </a:r>
                <a:r>
                  <a:rPr lang="en-US" dirty="0" err="1"/>
                  <a:t>ataupun</a:t>
                </a:r>
                <a:r>
                  <a:rPr lang="en-US" dirty="0"/>
                  <a:t> </a:t>
                </a:r>
                <a:r>
                  <a:rPr lang="en-US" dirty="0" err="1"/>
                  <a:t>antara</a:t>
                </a:r>
                <a:r>
                  <a:rPr lang="en-US" dirty="0"/>
                  <a:t> </a:t>
                </a:r>
                <a:r>
                  <a:rPr lang="en-US" dirty="0" err="1"/>
                  <a:t>dua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</a:t>
                </a:r>
                <a:r>
                  <a:rPr lang="en-US" i="1" dirty="0"/>
                  <a:t>posterior</a:t>
                </a:r>
                <a:r>
                  <a:rPr lang="en-US" dirty="0"/>
                  <a:t> </a:t>
                </a:r>
                <a:r>
                  <a:rPr lang="en-US" dirty="0" err="1"/>
                  <a:t>dengan</a:t>
                </a:r>
                <a:r>
                  <a:rPr lang="en-US" dirty="0"/>
                  <a:t> </a:t>
                </a:r>
                <a:r>
                  <a:rPr lang="en-US" dirty="0" err="1"/>
                  <a:t>nilai</a:t>
                </a:r>
                <a:r>
                  <a:rPr lang="en-US" dirty="0"/>
                  <a:t> minimum </a:t>
                </a:r>
                <a:r>
                  <a:rPr lang="en-US" dirty="0" err="1"/>
                  <a:t>dari</a:t>
                </a:r>
                <a:r>
                  <a:rPr lang="en-US" dirty="0"/>
                  <a:t> ­</a:t>
                </a:r>
                <a:r>
                  <a:rPr lang="en-US" i="1" dirty="0"/>
                  <a:t>KL-Divergence </a:t>
                </a:r>
                <a:r>
                  <a:rPr lang="en-US" dirty="0" err="1"/>
                  <a:t>memberikan</a:t>
                </a:r>
                <a:r>
                  <a:rPr lang="en-US" dirty="0"/>
                  <a:t> model yang </a:t>
                </a:r>
                <a:r>
                  <a:rPr lang="en-US" dirty="0" err="1" smtClean="0"/>
                  <a:t>terbaik</a:t>
                </a:r>
                <a:r>
                  <a:rPr lang="en-US" dirty="0" smtClean="0"/>
                  <a:t>.</a:t>
                </a:r>
                <a:endParaRPr lang="en-US" dirty="0"/>
              </a:p>
              <a:p>
                <a:pPr marL="114300" indent="0" algn="ctr">
                  <a:buNone/>
                </a:pPr>
                <a:endParaRPr lang="en-US" sz="1200" dirty="0">
                  <a:sym typeface="Arial"/>
                </a:endParaRPr>
              </a:p>
            </p:txBody>
          </p:sp>
        </mc:Choice>
        <mc:Fallback xmlns="">
          <p:sp>
            <p:nvSpPr>
              <p:cNvPr id="506" name="Google Shape;506;p2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18823" y="605525"/>
                <a:ext cx="8048259" cy="3972943"/>
              </a:xfrm>
              <a:prstGeom prst="rect">
                <a:avLst/>
              </a:prstGeom>
              <a:blipFill rotWithShape="0">
                <a:blip r:embed="rId3"/>
                <a:stretch>
                  <a:fillRect r="-6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121975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i="1" dirty="0" err="1"/>
              <a:t>Kullback-Leibler</a:t>
            </a:r>
            <a:r>
              <a:rPr lang="en-US" b="1" i="1" dirty="0"/>
              <a:t> Divergence </a:t>
            </a:r>
            <a:r>
              <a:rPr lang="en-US" b="1" dirty="0"/>
              <a:t>(</a:t>
            </a:r>
            <a:r>
              <a:rPr lang="en-US" b="1" i="1" dirty="0"/>
              <a:t>KL-Divergence</a:t>
            </a:r>
            <a:r>
              <a:rPr lang="en-US" b="1" dirty="0"/>
              <a:t>)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18823" y="4283864"/>
            <a:ext cx="8307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[29] J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M. Joyce, “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Kullback-Leibler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Divergence,” 2011.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[30] D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I.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Belov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and R. D. Armstrong, “Distributions of the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Kullback-Leibler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divergence with applications,”2011.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273116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981211"/>
            <a:ext cx="8048259" cy="27791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/>
              <a:t>	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LDA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menghitung</a:t>
            </a:r>
            <a:r>
              <a:rPr lang="en-US" dirty="0"/>
              <a:t> </a:t>
            </a:r>
            <a:r>
              <a:rPr lang="en-US" dirty="0" err="1"/>
              <a:t>distribusi</a:t>
            </a:r>
            <a:r>
              <a:rPr lang="en-US" dirty="0"/>
              <a:t> posterior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 smtClean="0"/>
              <a:t>tersembunyi</a:t>
            </a:r>
            <a:r>
              <a:rPr lang="en-US" dirty="0" smtClean="0"/>
              <a:t>,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/>
              <a:t>butuh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mengestimasi</a:t>
            </a:r>
            <a:r>
              <a:rPr lang="en-US" dirty="0"/>
              <a:t> </a:t>
            </a:r>
            <a:r>
              <a:rPr lang="en-US" dirty="0" err="1" smtClean="0"/>
              <a:t>aproksimasi</a:t>
            </a:r>
            <a:r>
              <a:rPr lang="en-US" dirty="0" smtClean="0"/>
              <a:t>. </a:t>
            </a:r>
            <a:r>
              <a:rPr lang="en-US" dirty="0" err="1"/>
              <a:t>Meskipun</a:t>
            </a:r>
            <a:r>
              <a:rPr lang="en-US" dirty="0"/>
              <a:t> </a:t>
            </a:r>
            <a:r>
              <a:rPr lang="en-US" dirty="0" err="1"/>
              <a:t>distribusi</a:t>
            </a:r>
            <a:r>
              <a:rPr lang="en-US" dirty="0"/>
              <a:t> posterior </a:t>
            </a:r>
            <a:r>
              <a:rPr lang="en-US" dirty="0" err="1"/>
              <a:t>sulit</a:t>
            </a:r>
            <a:r>
              <a:rPr lang="en-US" dirty="0"/>
              <a:t> </a:t>
            </a:r>
            <a:r>
              <a:rPr lang="en-US" dirty="0" err="1"/>
              <a:t>dihitung</a:t>
            </a:r>
            <a:r>
              <a:rPr lang="en-US" dirty="0"/>
              <a:t>, </a:t>
            </a:r>
            <a:r>
              <a:rPr lang="en-US" dirty="0" err="1"/>
              <a:t>bukan</a:t>
            </a:r>
            <a:r>
              <a:rPr lang="en-US" dirty="0"/>
              <a:t> </a:t>
            </a:r>
            <a:r>
              <a:rPr lang="en-US" dirty="0" err="1"/>
              <a:t>berarti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mungkin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inferensi</a:t>
            </a:r>
            <a:r>
              <a:rPr lang="en-US" dirty="0"/>
              <a:t> yang </a:t>
            </a:r>
            <a:r>
              <a:rPr lang="en-US" dirty="0" err="1"/>
              <a:t>tepat</a:t>
            </a:r>
            <a:r>
              <a:rPr lang="en-US" dirty="0"/>
              <a:t>. </a:t>
            </a:r>
            <a:r>
              <a:rPr lang="en-US" dirty="0" err="1"/>
              <a:t>Variational</a:t>
            </a:r>
            <a:r>
              <a:rPr lang="en-US" dirty="0"/>
              <a:t> Inference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distribusi</a:t>
            </a:r>
            <a:r>
              <a:rPr lang="en-US" dirty="0"/>
              <a:t> </a:t>
            </a:r>
            <a:r>
              <a:rPr lang="en-US" dirty="0" err="1"/>
              <a:t>bernama</a:t>
            </a:r>
            <a:r>
              <a:rPr lang="en-US" dirty="0"/>
              <a:t> </a:t>
            </a:r>
            <a:r>
              <a:rPr lang="en-US" dirty="0" err="1"/>
              <a:t>distribusi</a:t>
            </a:r>
            <a:r>
              <a:rPr lang="en-US" dirty="0"/>
              <a:t> </a:t>
            </a:r>
            <a:r>
              <a:rPr lang="en-US" dirty="0" err="1"/>
              <a:t>variasi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mengaproksimasi</a:t>
            </a:r>
            <a:r>
              <a:rPr lang="en-US" dirty="0"/>
              <a:t> </a:t>
            </a:r>
            <a:r>
              <a:rPr lang="en-US" dirty="0" err="1"/>
              <a:t>distribusi</a:t>
            </a:r>
            <a:r>
              <a:rPr lang="en-US" dirty="0"/>
              <a:t> posterior, </a:t>
            </a:r>
            <a:r>
              <a:rPr lang="en-US" dirty="0" err="1"/>
              <a:t>kelebihan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Variational</a:t>
            </a:r>
            <a:r>
              <a:rPr lang="en-US" dirty="0"/>
              <a:t> Inference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cepat</a:t>
            </a:r>
            <a:r>
              <a:rPr lang="en-US" dirty="0"/>
              <a:t> </a:t>
            </a:r>
            <a:r>
              <a:rPr lang="en-US" dirty="0" err="1" smtClean="0"/>
              <a:t>konvergen</a:t>
            </a:r>
            <a:r>
              <a:rPr lang="en-US" dirty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distribusi</a:t>
            </a:r>
            <a:r>
              <a:rPr lang="en-US" dirty="0" smtClean="0"/>
              <a:t> posterior yang </a:t>
            </a:r>
            <a:r>
              <a:rPr lang="en-US" dirty="0" err="1" smtClean="0"/>
              <a:t>sebenarnya</a:t>
            </a:r>
            <a:r>
              <a:rPr lang="en-US" dirty="0" smtClean="0"/>
              <a:t>.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27750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 err="1" smtClean="0"/>
              <a:t>Variational</a:t>
            </a:r>
            <a:r>
              <a:rPr lang="en-US" i="1" dirty="0" smtClean="0"/>
              <a:t> Inference</a:t>
            </a:r>
            <a:endParaRPr i="1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18823" y="4283864"/>
            <a:ext cx="7702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[10] C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Geigle, “Inference Methods for Latent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Dirichlet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Allocation,”2016.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296485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3" y="569692"/>
            <a:ext cx="8048259" cy="3486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sz="1600" dirty="0" smtClean="0"/>
              <a:t>	</a:t>
            </a:r>
            <a:r>
              <a:rPr lang="en-US" sz="1600" dirty="0" err="1"/>
              <a:t>E</a:t>
            </a:r>
            <a:r>
              <a:rPr lang="en-US" sz="1600" dirty="0" err="1" smtClean="0"/>
              <a:t>valuasi</a:t>
            </a:r>
            <a:r>
              <a:rPr lang="en-US" sz="1600" dirty="0" smtClean="0"/>
              <a:t> </a:t>
            </a:r>
            <a:r>
              <a:rPr lang="en-US" sz="1600" dirty="0"/>
              <a:t>model </a:t>
            </a:r>
            <a:r>
              <a:rPr lang="en-US" sz="1600" dirty="0" err="1"/>
              <a:t>dilakukan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melihat</a:t>
            </a:r>
            <a:r>
              <a:rPr lang="en-US" sz="1600" dirty="0"/>
              <a:t> </a:t>
            </a:r>
            <a:r>
              <a:rPr lang="en-US" sz="1600" dirty="0" err="1"/>
              <a:t>seberapa</a:t>
            </a:r>
            <a:r>
              <a:rPr lang="en-US" sz="1600" dirty="0"/>
              <a:t> </a:t>
            </a:r>
            <a:r>
              <a:rPr lang="en-US" sz="1600" dirty="0" err="1"/>
              <a:t>bagus</a:t>
            </a:r>
            <a:r>
              <a:rPr lang="en-US" sz="1600" dirty="0"/>
              <a:t> model </a:t>
            </a:r>
            <a:r>
              <a:rPr lang="en-US" sz="1600" dirty="0" err="1"/>
              <a:t>itu</a:t>
            </a:r>
            <a:r>
              <a:rPr lang="en-US" sz="1600" dirty="0"/>
              <a:t> </a:t>
            </a:r>
            <a:r>
              <a:rPr lang="en-US" sz="1600" dirty="0" err="1"/>
              <a:t>bekerja</a:t>
            </a:r>
            <a:r>
              <a:rPr lang="en-US" sz="1600" dirty="0"/>
              <a:t>, </a:t>
            </a:r>
            <a:r>
              <a:rPr lang="en-US" sz="1600" dirty="0" err="1"/>
              <a:t>sehingga</a:t>
            </a:r>
            <a:r>
              <a:rPr lang="en-US" sz="1600" dirty="0"/>
              <a:t> </a:t>
            </a:r>
            <a:r>
              <a:rPr lang="en-US" sz="1600" dirty="0" err="1"/>
              <a:t>evaluasi</a:t>
            </a:r>
            <a:r>
              <a:rPr lang="en-US" sz="1600" dirty="0"/>
              <a:t> model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menjadi</a:t>
            </a:r>
            <a:r>
              <a:rPr lang="en-US" sz="1600" dirty="0"/>
              <a:t> </a:t>
            </a:r>
            <a:r>
              <a:rPr lang="en-US" sz="1600" dirty="0" err="1"/>
              <a:t>cara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membandingkan</a:t>
            </a:r>
            <a:r>
              <a:rPr lang="en-US" sz="1600" dirty="0"/>
              <a:t> </a:t>
            </a:r>
            <a:r>
              <a:rPr lang="en-US" sz="1600" dirty="0" err="1"/>
              <a:t>satu</a:t>
            </a:r>
            <a:r>
              <a:rPr lang="en-US" sz="1600" dirty="0"/>
              <a:t> model </a:t>
            </a:r>
            <a:r>
              <a:rPr lang="en-US" sz="1600" dirty="0" err="1"/>
              <a:t>dengan</a:t>
            </a:r>
            <a:r>
              <a:rPr lang="en-US" sz="1600" dirty="0"/>
              <a:t> model </a:t>
            </a:r>
            <a:r>
              <a:rPr lang="en-US" sz="1600" dirty="0" err="1"/>
              <a:t>lainnya</a:t>
            </a:r>
            <a:r>
              <a:rPr lang="en-US" sz="1600" dirty="0"/>
              <a:t> yang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penelitian</a:t>
            </a:r>
            <a:r>
              <a:rPr lang="en-US" sz="1600" dirty="0"/>
              <a:t> </a:t>
            </a:r>
            <a:r>
              <a:rPr lang="en-US" sz="1600" dirty="0" err="1"/>
              <a:t>ini</a:t>
            </a:r>
            <a:r>
              <a:rPr lang="en-US" sz="1600" dirty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i="1" dirty="0"/>
              <a:t>topic coherence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i="1" dirty="0" smtClean="0"/>
              <a:t>perplexity</a:t>
            </a:r>
            <a:r>
              <a:rPr lang="en-US" sz="1600" dirty="0" smtClean="0"/>
              <a:t>. </a:t>
            </a:r>
          </a:p>
          <a:p>
            <a:pPr marL="114300" indent="0" algn="just">
              <a:buNone/>
            </a:pPr>
            <a:endParaRPr lang="en-US" sz="1600" dirty="0" smtClean="0"/>
          </a:p>
          <a:p>
            <a:pPr algn="just"/>
            <a:r>
              <a:rPr lang="en-US" sz="1600" i="1" dirty="0" smtClean="0"/>
              <a:t>Topic </a:t>
            </a:r>
            <a:r>
              <a:rPr lang="en-US" sz="1600" i="1" dirty="0"/>
              <a:t>Coherence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dihitung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melakukan</a:t>
            </a:r>
            <a:r>
              <a:rPr lang="en-US" sz="1600" dirty="0"/>
              <a:t> </a:t>
            </a:r>
            <a:r>
              <a:rPr lang="en-US" sz="1600" dirty="0" err="1"/>
              <a:t>perbandingan</a:t>
            </a:r>
            <a:r>
              <a:rPr lang="en-US" sz="1600" dirty="0"/>
              <a:t> </a:t>
            </a:r>
            <a:r>
              <a:rPr lang="en-US" sz="1600" dirty="0" err="1"/>
              <a:t>antara</a:t>
            </a:r>
            <a:r>
              <a:rPr lang="en-US" sz="1600" dirty="0"/>
              <a:t> </a:t>
            </a:r>
            <a:r>
              <a:rPr lang="en-US" sz="1600" dirty="0" err="1"/>
              <a:t>pasangan</a:t>
            </a:r>
            <a:r>
              <a:rPr lang="en-US" sz="1600" dirty="0"/>
              <a:t> kata-kata di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suatu</a:t>
            </a:r>
            <a:r>
              <a:rPr lang="en-US" sz="1600" dirty="0"/>
              <a:t> </a:t>
            </a:r>
            <a:r>
              <a:rPr lang="en-US" sz="1600" dirty="0" err="1"/>
              <a:t>topik</a:t>
            </a:r>
            <a:r>
              <a:rPr lang="en-US" sz="1600" dirty="0"/>
              <a:t> </a:t>
            </a:r>
            <a:r>
              <a:rPr lang="en-US" sz="1600" dirty="0" err="1"/>
              <a:t>tertentu</a:t>
            </a:r>
            <a:r>
              <a:rPr lang="en-US" sz="1600" dirty="0"/>
              <a:t>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menghasilkan</a:t>
            </a:r>
            <a:r>
              <a:rPr lang="en-US" sz="1600" dirty="0"/>
              <a:t> </a:t>
            </a:r>
            <a:r>
              <a:rPr lang="en-US" sz="1600" dirty="0" err="1"/>
              <a:t>ukuran</a:t>
            </a:r>
            <a:r>
              <a:rPr lang="en-US" sz="1600" dirty="0"/>
              <a:t> </a:t>
            </a:r>
            <a:r>
              <a:rPr lang="en-US" sz="1600" dirty="0" err="1"/>
              <a:t>standar</a:t>
            </a:r>
            <a:r>
              <a:rPr lang="en-US" sz="1600" dirty="0"/>
              <a:t> </a:t>
            </a:r>
            <a:r>
              <a:rPr lang="en-US" sz="1600" dirty="0" err="1"/>
              <a:t>kualitas</a:t>
            </a:r>
            <a:r>
              <a:rPr lang="en-US" sz="1600" dirty="0"/>
              <a:t> </a:t>
            </a:r>
            <a:r>
              <a:rPr lang="en-US" sz="1600" dirty="0" err="1"/>
              <a:t>suatu</a:t>
            </a:r>
            <a:r>
              <a:rPr lang="en-US" sz="1600" dirty="0"/>
              <a:t> </a:t>
            </a:r>
            <a:r>
              <a:rPr lang="en-US" sz="1600" dirty="0" err="1"/>
              <a:t>topik</a:t>
            </a:r>
            <a:r>
              <a:rPr lang="en-US" sz="1600" dirty="0"/>
              <a:t>, </a:t>
            </a:r>
            <a:r>
              <a:rPr lang="en-US" sz="1600" dirty="0" err="1"/>
              <a:t>semakin</a:t>
            </a:r>
            <a:r>
              <a:rPr lang="en-US" sz="1600" dirty="0"/>
              <a:t> </a:t>
            </a:r>
            <a:r>
              <a:rPr lang="en-US" sz="1600" dirty="0" err="1"/>
              <a:t>tinggi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</a:t>
            </a:r>
            <a:r>
              <a:rPr lang="en-US" sz="1600" i="1" dirty="0"/>
              <a:t>coherence </a:t>
            </a:r>
            <a:r>
              <a:rPr lang="en-US" sz="1600" dirty="0" err="1"/>
              <a:t>akan</a:t>
            </a:r>
            <a:r>
              <a:rPr lang="en-US" sz="1600" dirty="0"/>
              <a:t> </a:t>
            </a:r>
            <a:r>
              <a:rPr lang="en-US" sz="1600" dirty="0" err="1"/>
              <a:t>semakin</a:t>
            </a:r>
            <a:r>
              <a:rPr lang="en-US" sz="1600" dirty="0"/>
              <a:t> </a:t>
            </a:r>
            <a:r>
              <a:rPr lang="en-US" sz="1600" dirty="0" err="1"/>
              <a:t>baik</a:t>
            </a:r>
            <a:r>
              <a:rPr lang="en-US" sz="1600" dirty="0"/>
              <a:t> </a:t>
            </a:r>
            <a:r>
              <a:rPr lang="en-US" sz="1600" dirty="0" err="1" smtClean="0"/>
              <a:t>modelnya</a:t>
            </a:r>
            <a:r>
              <a:rPr lang="en-US" sz="1600" dirty="0" smtClean="0"/>
              <a:t>. </a:t>
            </a:r>
          </a:p>
          <a:p>
            <a:pPr algn="just"/>
            <a:endParaRPr lang="en-US" sz="1600" dirty="0" smtClean="0"/>
          </a:p>
          <a:p>
            <a:pPr algn="just"/>
            <a:r>
              <a:rPr lang="en-US" sz="1600" i="1" dirty="0"/>
              <a:t>P</a:t>
            </a:r>
            <a:r>
              <a:rPr lang="en-US" sz="1600" i="1" dirty="0" smtClean="0"/>
              <a:t>erplexity</a:t>
            </a:r>
            <a:r>
              <a:rPr lang="en-US" sz="1600" dirty="0" smtClean="0"/>
              <a:t> </a:t>
            </a:r>
            <a:r>
              <a:rPr lang="en-US" sz="1600" dirty="0" err="1"/>
              <a:t>merupakan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metric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menguji</a:t>
            </a:r>
            <a:r>
              <a:rPr lang="en-US" sz="1600" dirty="0"/>
              <a:t> </a:t>
            </a:r>
            <a:r>
              <a:rPr lang="en-US" sz="1600" dirty="0" err="1"/>
              <a:t>ketepatan</a:t>
            </a:r>
            <a:r>
              <a:rPr lang="en-US" sz="1600" dirty="0"/>
              <a:t> </a:t>
            </a:r>
            <a:r>
              <a:rPr lang="en-US" sz="1600" dirty="0" err="1"/>
              <a:t>informasi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dokumen</a:t>
            </a:r>
            <a:r>
              <a:rPr lang="en-US" sz="1600" dirty="0"/>
              <a:t> </a:t>
            </a:r>
            <a:r>
              <a:rPr lang="en-US" sz="1600" dirty="0" err="1"/>
              <a:t>terhadap</a:t>
            </a:r>
            <a:r>
              <a:rPr lang="en-US" sz="1600" dirty="0"/>
              <a:t> </a:t>
            </a:r>
            <a:r>
              <a:rPr lang="en-US" sz="1600" dirty="0" err="1"/>
              <a:t>topik</a:t>
            </a:r>
            <a:r>
              <a:rPr lang="en-US" sz="1600" dirty="0"/>
              <a:t> yang </a:t>
            </a:r>
            <a:r>
              <a:rPr lang="en-US" sz="1600" dirty="0" err="1"/>
              <a:t>dihasilkan</a:t>
            </a:r>
            <a:r>
              <a:rPr lang="en-US" sz="1600" dirty="0"/>
              <a:t>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perhitungan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</a:t>
            </a:r>
            <a:r>
              <a:rPr lang="en-US" sz="1600" i="1" dirty="0"/>
              <a:t>perplexity</a:t>
            </a:r>
            <a:r>
              <a:rPr lang="en-US" sz="1600" dirty="0"/>
              <a:t> </a:t>
            </a:r>
            <a:r>
              <a:rPr lang="en-US" sz="1600" dirty="0" err="1"/>
              <a:t>dilakukan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menentukan</a:t>
            </a:r>
            <a:r>
              <a:rPr lang="en-US" sz="1600" dirty="0"/>
              <a:t> </a:t>
            </a:r>
            <a:r>
              <a:rPr lang="en-US" sz="1600" dirty="0" err="1"/>
              <a:t>kemungkinan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log </a:t>
            </a:r>
            <a:r>
              <a:rPr lang="en-US" sz="1600" dirty="0" err="1"/>
              <a:t>teks</a:t>
            </a:r>
            <a:r>
              <a:rPr lang="en-US" sz="1600" dirty="0"/>
              <a:t> </a:t>
            </a:r>
            <a:r>
              <a:rPr lang="en-US" sz="1600" dirty="0" err="1"/>
              <a:t>dokumen</a:t>
            </a:r>
            <a:r>
              <a:rPr lang="en-US" sz="1600" dirty="0"/>
              <a:t> yang </a:t>
            </a:r>
            <a:r>
              <a:rPr lang="en-US" sz="1600" dirty="0" err="1"/>
              <a:t>tidak</a:t>
            </a:r>
            <a:r>
              <a:rPr lang="en-US" sz="1600" dirty="0"/>
              <a:t> </a:t>
            </a:r>
            <a:r>
              <a:rPr lang="en-US" sz="1600" dirty="0" err="1"/>
              <a:t>terlihat</a:t>
            </a:r>
            <a:r>
              <a:rPr lang="en-US" sz="1600" dirty="0"/>
              <a:t>, </a:t>
            </a:r>
            <a:r>
              <a:rPr lang="en-US" sz="1600" dirty="0" err="1"/>
              <a:t>semakin</a:t>
            </a:r>
            <a:r>
              <a:rPr lang="en-US" sz="1600" dirty="0"/>
              <a:t> </a:t>
            </a:r>
            <a:r>
              <a:rPr lang="en-US" sz="1600" dirty="0" err="1"/>
              <a:t>rendah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</a:t>
            </a:r>
            <a:r>
              <a:rPr lang="en-US" sz="1600" i="1" dirty="0"/>
              <a:t>perplexity</a:t>
            </a:r>
            <a:r>
              <a:rPr lang="en-US" sz="1600" dirty="0"/>
              <a:t> </a:t>
            </a:r>
            <a:r>
              <a:rPr lang="en-US" sz="1600" dirty="0" err="1"/>
              <a:t>semakin</a:t>
            </a:r>
            <a:r>
              <a:rPr lang="en-US" sz="1600" dirty="0"/>
              <a:t> </a:t>
            </a:r>
            <a:r>
              <a:rPr lang="en-US" sz="1600" dirty="0" err="1"/>
              <a:t>baik</a:t>
            </a:r>
            <a:r>
              <a:rPr lang="en-US" sz="1600" dirty="0"/>
              <a:t> model yang </a:t>
            </a:r>
            <a:r>
              <a:rPr lang="en-US" sz="1600" dirty="0" err="1" smtClean="0"/>
              <a:t>dihasilkan</a:t>
            </a:r>
            <a:r>
              <a:rPr lang="en-US" sz="1600" dirty="0" smtClean="0"/>
              <a:t>. </a:t>
            </a:r>
            <a:endParaRPr lang="en-US" sz="1600" dirty="0"/>
          </a:p>
          <a:p>
            <a:pPr marL="114300" indent="0" algn="just">
              <a:buNone/>
            </a:pPr>
            <a:endParaRPr lang="en-US" sz="1600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/>
              <a:t>Evaluasi</a:t>
            </a:r>
            <a:r>
              <a:rPr lang="en-US" dirty="0" smtClean="0"/>
              <a:t> Model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15757" y="4284540"/>
            <a:ext cx="87103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[31] H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M. Wallach, I. Murray, R.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Salakhutdinov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and D.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Mimno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“Evaluation methods for topic models,”2009.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[32] D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Mimno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H. M. Wallach, E. Talley, M.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Leenders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and A. McCallum, “Optimizing semantic coherence in topic models,”2011.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[33] A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F.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Hidayatullah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and M. R.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Ma’arif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“Road traffic topic modeling on Twitter using latent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dirichlet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allocation,”2017.</a:t>
            </a:r>
            <a:endParaRPr lang="en-US" sz="11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3213692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06" name="Google Shape;506;p2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18823" y="527275"/>
                <a:ext cx="8048259" cy="292183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14300" indent="0" algn="just">
                  <a:buNone/>
                </a:pPr>
                <a:r>
                  <a:rPr lang="en-US" sz="1400" dirty="0" err="1" smtClean="0"/>
                  <a:t>Terdapat</a:t>
                </a:r>
                <a:r>
                  <a:rPr lang="en-US" sz="1400" dirty="0" smtClean="0"/>
                  <a:t> </a:t>
                </a:r>
                <a:r>
                  <a:rPr lang="en-US" sz="1400" dirty="0" err="1"/>
                  <a:t>dua</a:t>
                </a:r>
                <a:r>
                  <a:rPr lang="en-US" sz="1400" dirty="0"/>
                  <a:t> </a:t>
                </a:r>
                <a:r>
                  <a:rPr lang="en-US" sz="1400" dirty="0" err="1"/>
                  <a:t>tipe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dalam</a:t>
                </a:r>
                <a:r>
                  <a:rPr lang="en-US" sz="1400" dirty="0"/>
                  <a:t> </a:t>
                </a:r>
                <a:r>
                  <a:rPr lang="en-US" sz="1400" dirty="0" err="1"/>
                  <a:t>menghitung</a:t>
                </a:r>
                <a:r>
                  <a:rPr lang="en-US" sz="1400" dirty="0"/>
                  <a:t> </a:t>
                </a:r>
                <a:r>
                  <a:rPr lang="en-US" sz="1400" i="1" dirty="0"/>
                  <a:t>coherence score </a:t>
                </a:r>
                <a:r>
                  <a:rPr lang="en-US" sz="1400" dirty="0" err="1"/>
                  <a:t>yaitu</a:t>
                </a:r>
                <a:r>
                  <a:rPr lang="en-US" sz="1400" dirty="0"/>
                  <a:t> </a:t>
                </a:r>
                <a:r>
                  <a:rPr lang="en-US" sz="1400" dirty="0" smtClean="0"/>
                  <a:t>:</a:t>
                </a:r>
              </a:p>
              <a:p>
                <a:pPr algn="just">
                  <a:buSzPct val="100000"/>
                </a:pPr>
                <a:r>
                  <a:rPr lang="en-US" sz="1400" i="1" dirty="0"/>
                  <a:t>Extrinsic UCI measure </a:t>
                </a:r>
                <a:endParaRPr lang="en-US" sz="1400" dirty="0"/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𝑆𝐶𝑂𝑅𝐸</m:t>
                          </m:r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𝑈𝐶𝐼</m:t>
                          </m:r>
                        </m:sub>
                      </m:sSub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>
                          <a:latin typeface="Cambria Math" panose="02040503050406030204" pitchFamily="18" charset="0"/>
                        </a:rPr>
                        <m:t>𝑙𝑜𝑔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400" dirty="0" smtClean="0"/>
              </a:p>
              <a:p>
                <a:pPr marL="114300" indent="0">
                  <a:buNone/>
                </a:pPr>
                <a:endParaRPr lang="en-US" sz="1400" dirty="0"/>
              </a:p>
              <a:p>
                <a:pPr marL="114300" indent="0">
                  <a:buNone/>
                </a:pPr>
                <a:r>
                  <a:rPr lang="en-US" sz="1400" dirty="0" err="1"/>
                  <a:t>Dimana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4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𝑐𝑜𝑟𝑝𝑢𝑠</m:t>
                            </m:r>
                          </m:sub>
                        </m:sSub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𝑐𝑜𝑟𝑝𝑢𝑠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1400" dirty="0"/>
                  <a:t> </a:t>
                </a:r>
                <a:r>
                  <a:rPr lang="en-US" sz="1400" dirty="0" err="1"/>
                  <a:t>dan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4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𝑐𝑜𝑟𝑝𝑢𝑠</m:t>
                            </m:r>
                          </m:sub>
                        </m:sSub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𝑐𝑜𝑟𝑝𝑢𝑠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1400" dirty="0"/>
                  <a:t> </a:t>
                </a:r>
                <a:endParaRPr lang="en-US" sz="1400" dirty="0" smtClean="0"/>
              </a:p>
              <a:p>
                <a:pPr>
                  <a:buSzPct val="100000"/>
                </a:pPr>
                <a:r>
                  <a:rPr lang="en-US" sz="1400" i="1" dirty="0"/>
                  <a:t>Intrinsic UMass measure</a:t>
                </a:r>
                <a:r>
                  <a:rPr lang="en-US" sz="1400" dirty="0"/>
                  <a:t> </a:t>
                </a:r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𝑆𝐶𝑂𝑅𝐸</m:t>
                          </m:r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𝑈𝑀𝑎𝑠𝑠</m:t>
                          </m:r>
                        </m:sub>
                      </m:sSub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>
                          <a:latin typeface="Cambria Math" panose="02040503050406030204" pitchFamily="18" charset="0"/>
                        </a:rPr>
                        <m:t>𝑙𝑜𝑔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sub>
                          </m:s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𝐷</m:t>
                          </m:r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1400" dirty="0"/>
              </a:p>
              <a:p>
                <a:pPr marL="114300" indent="0">
                  <a:buNone/>
                </a:pPr>
                <a:endParaRPr lang="en-US" sz="1400" dirty="0" smtClean="0"/>
              </a:p>
              <a:p>
                <a:pPr marL="114300" indent="0">
                  <a:buNone/>
                </a:pPr>
                <a:endParaRPr lang="en-US" sz="1400" dirty="0" smtClean="0"/>
              </a:p>
              <a:p>
                <a:pPr marL="114300" indent="0">
                  <a:buNone/>
                </a:pPr>
                <a:r>
                  <a:rPr lang="en-US" sz="1400" dirty="0" err="1" smtClean="0"/>
                  <a:t>Sedangkan</a:t>
                </a:r>
                <a:r>
                  <a:rPr lang="en-US" sz="1400" dirty="0" smtClean="0"/>
                  <a:t>, </a:t>
                </a:r>
                <a:r>
                  <a:rPr lang="en-US" sz="1400" i="1" dirty="0"/>
                  <a:t>p</a:t>
                </a:r>
                <a:r>
                  <a:rPr lang="en-US" sz="1400" i="1" dirty="0" smtClean="0"/>
                  <a:t>erplexity</a:t>
                </a:r>
                <a:r>
                  <a:rPr lang="en-US" sz="1400" dirty="0" smtClean="0"/>
                  <a:t> </a:t>
                </a:r>
                <a:r>
                  <a:rPr lang="en-US" sz="1400" dirty="0" err="1"/>
                  <a:t>dapat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dihitung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dengan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rumus</a:t>
                </a:r>
                <a:r>
                  <a:rPr lang="en-US" sz="1400" dirty="0"/>
                  <a:t> </a:t>
                </a:r>
                <a:r>
                  <a:rPr lang="en-US" sz="1400" dirty="0" smtClean="0"/>
                  <a:t>:</a:t>
                </a:r>
                <a:endParaRPr lang="en-US" sz="1400" dirty="0"/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latin typeface="Cambria Math" panose="02040503050406030204" pitchFamily="18" charset="0"/>
                        </a:rPr>
                        <m:t>𝑃𝑃</m:t>
                      </m:r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sz="1400" i="1">
                          <a:latin typeface="Cambria Math" panose="02040503050406030204" pitchFamily="18" charset="0"/>
                        </a:rPr>
                        <m:t> </m:t>
                      </m:r>
                      <m:box>
                        <m:box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box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∶=</m:t>
                          </m:r>
                        </m:e>
                      </m:box>
                      <m:r>
                        <a:rPr lang="en-US" sz="1400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sz="1400" i="1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  <m:sup/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𝑙𝑜𝑔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nary>
                        </m:sup>
                      </m:sSup>
                      <m:r>
                        <a:rPr lang="en-US" sz="1400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∏"/>
                          <m:limLoc m:val="undOvr"/>
                          <m:supHide m:val="on"/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1400" dirty="0"/>
              </a:p>
              <a:p>
                <a:pPr marL="114300" indent="0" algn="ctr">
                  <a:buNone/>
                </a:pPr>
                <a:endParaRPr lang="en-US" sz="1400" dirty="0">
                  <a:sym typeface="Arial"/>
                </a:endParaRPr>
              </a:p>
            </p:txBody>
          </p:sp>
        </mc:Choice>
        <mc:Fallback xmlns="">
          <p:sp>
            <p:nvSpPr>
              <p:cNvPr id="506" name="Google Shape;506;p2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18823" y="527275"/>
                <a:ext cx="8048259" cy="2921834"/>
              </a:xfrm>
              <a:prstGeom prst="rect">
                <a:avLst/>
              </a:prstGeom>
              <a:blipFill rotWithShape="0">
                <a:blip r:embed="rId3"/>
                <a:stretch>
                  <a:fillRect b="-564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/>
              <a:t>Evaluasi</a:t>
            </a:r>
            <a:r>
              <a:rPr lang="en-US" dirty="0" smtClean="0"/>
              <a:t> Model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29218" y="4352172"/>
            <a:ext cx="77023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H. M. Wallach, I. Murray, R.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Salakhutdinov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and D.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Mimno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“Evaluation methods for topic models,”2009.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M.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Röder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A. Both, and A.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Hinneburg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“Exploring the Space of Topic Coherence Measures,”2015.</a:t>
            </a:r>
            <a:endParaRPr lang="en-US" sz="11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371210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597375" y="14591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Pertanyaan SemHas</a:t>
            </a:r>
            <a:endParaRPr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597375" y="882209"/>
                <a:ext cx="7632880" cy="37682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SzPts val="3600"/>
                </a:pP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Bu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Yanne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: </a:t>
                </a: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Apa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itu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Module ?</a:t>
                </a: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Apa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itu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nltk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dan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gensim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?</a:t>
                </a: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Apa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itu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Topic Coherence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dan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Perplexity ?</a:t>
                </a: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Jelaskan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Graphical Model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dari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LDA </a:t>
                </a: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Apa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itu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Hyperparameter</a:t>
                </a:r>
                <a:r>
                  <a:rPr lang="en-US" sz="2000" dirty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?</a:t>
                </a: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Apa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bedanya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bg1"/>
                        </a:solidFill>
                      </a:rPr>
                      <m:t>𝛼</m:t>
                    </m:r>
                  </m:oMath>
                </a14:m>
                <a:r>
                  <a:rPr lang="en-US" sz="2000" dirty="0" smtClean="0">
                    <a:solidFill>
                      <a:schemeClr val="bg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dan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chemeClr val="bg1"/>
                            </a:solidFill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bg1"/>
                            </a:solidFill>
                          </a:rPr>
                          <m:t>𝛼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bg1"/>
                            </a:solidFill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US" sz="2000" dirty="0" smtClean="0">
                    <a:solidFill>
                      <a:schemeClr val="bg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?</a:t>
                </a: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Fungsi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Algoritma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Batch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dan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Online</a:t>
                </a: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Fungsi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KL-Divergence</a:t>
                </a: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Bagaimana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menentukan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nilai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L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dari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chemeClr val="bg1"/>
                            </a:solidFill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bg1"/>
                            </a:solidFill>
                          </a:rPr>
                          <m:t>𝜌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bg1"/>
                            </a:solidFill>
                          </a:rPr>
                          <m:t>𝑡</m:t>
                        </m:r>
                      </m:sub>
                    </m:sSub>
                    <m:r>
                      <a:rPr lang="en-US" sz="2000" i="1">
                        <a:solidFill>
                          <a:schemeClr val="bg1"/>
                        </a:solidFill>
                      </a:rPr>
                      <m:t>= </m:t>
                    </m:r>
                    <m:sSup>
                      <m:sSupPr>
                        <m:ctrlPr>
                          <a:rPr lang="en-US" sz="2000" i="1">
                            <a:solidFill>
                              <a:schemeClr val="bg1"/>
                            </a:solidFill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i="1">
                                <a:solidFill>
                                  <a:schemeClr val="bg1"/>
                                </a:solidFill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bg1"/>
                                </a:solidFill>
                              </a:rPr>
                              <m:t>𝑡</m:t>
                            </m:r>
                            <m:r>
                              <a:rPr lang="en-US" sz="2000" i="1">
                                <a:solidFill>
                                  <a:schemeClr val="bg1"/>
                                </a:solidFill>
                              </a:rPr>
                              <m:t>− </m:t>
                            </m:r>
                            <m:r>
                              <a:rPr lang="en-US" sz="2000" i="1">
                                <a:solidFill>
                                  <a:schemeClr val="bg1"/>
                                </a:solidFill>
                              </a:rPr>
                              <m:t>𝜏</m:t>
                            </m:r>
                          </m:e>
                        </m:d>
                      </m:e>
                      <m:sup>
                        <m:r>
                          <a:rPr lang="en-US" sz="2000" i="1">
                            <a:solidFill>
                              <a:schemeClr val="bg1"/>
                            </a:solidFill>
                          </a:rPr>
                          <m:t>−</m:t>
                        </m:r>
                        <m:r>
                          <a:rPr lang="en-US" sz="2000" i="1">
                            <a:solidFill>
                              <a:schemeClr val="bg1"/>
                            </a:solidFill>
                          </a:rPr>
                          <m:t>𝐾</m:t>
                        </m:r>
                      </m:sup>
                    </m:sSup>
                  </m:oMath>
                </a14:m>
                <a:endParaRPr lang="en-US" sz="2000" dirty="0" smtClean="0">
                  <a:solidFill>
                    <a:schemeClr val="lt1"/>
                  </a:solidFill>
                  <a:latin typeface="Share Tech"/>
                  <a:ea typeface="Share Tech"/>
                  <a:cs typeface="Share Tech"/>
                  <a:sym typeface="Share Tech"/>
                </a:endParaRPr>
              </a:p>
              <a:p>
                <a:pPr marL="457200" indent="-457200">
                  <a:buClr>
                    <a:schemeClr val="bg1"/>
                  </a:buClr>
                  <a:buSzPct val="100000"/>
                  <a:buAutoNum type="arabicPeriod"/>
                </a:pP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Bagaimana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menentukan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banyaknya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</a:t>
                </a:r>
                <a:r>
                  <a:rPr lang="en-US" sz="2000" dirty="0" err="1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topik</a:t>
                </a:r>
                <a:r>
                  <a:rPr lang="en-US" sz="2000" dirty="0" smtClean="0">
                    <a:solidFill>
                      <a:schemeClr val="lt1"/>
                    </a:solidFill>
                    <a:latin typeface="Share Tech"/>
                    <a:ea typeface="Share Tech"/>
                    <a:cs typeface="Share Tech"/>
                    <a:sym typeface="Share Tech"/>
                  </a:rPr>
                  <a:t> ?</a:t>
                </a:r>
                <a:endParaRPr lang="en-US" sz="2000" dirty="0" smtClean="0">
                  <a:solidFill>
                    <a:schemeClr val="lt1"/>
                  </a:solidFill>
                  <a:latin typeface="Share Tech"/>
                  <a:ea typeface="Share Tech"/>
                  <a:cs typeface="Share Tech"/>
                  <a:sym typeface="Share Tech"/>
                </a:endParaRPr>
              </a:p>
              <a:p>
                <a:pPr>
                  <a:buSzPts val="3600"/>
                </a:pPr>
                <a:endParaRPr lang="en-US" sz="1600" dirty="0" smtClean="0">
                  <a:solidFill>
                    <a:schemeClr val="bg1"/>
                  </a:solidFill>
                  <a:latin typeface="Share Tech"/>
                  <a:ea typeface="Share Tech"/>
                  <a:cs typeface="Share Tech"/>
                  <a:sym typeface="Share Tech"/>
                </a:endParaRP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7375" y="882209"/>
                <a:ext cx="7632880" cy="3768276"/>
              </a:xfrm>
              <a:prstGeom prst="rect">
                <a:avLst/>
              </a:prstGeom>
              <a:blipFill rotWithShape="0">
                <a:blip r:embed="rId3"/>
                <a:stretch>
                  <a:fillRect l="-879" t="-9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616450" y="1573825"/>
            <a:ext cx="5753528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METODOLOGI PENELITIAN</a:t>
            </a:r>
            <a:endParaRPr sz="4400"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780836" y="2589087"/>
            <a:ext cx="5052704" cy="1787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Jenis</a:t>
            </a:r>
            <a:r>
              <a:rPr lang="en-US" sz="2800" dirty="0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dan</a:t>
            </a:r>
            <a:r>
              <a:rPr lang="en-US" sz="2800" dirty="0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Sumber</a:t>
            </a:r>
            <a:r>
              <a:rPr lang="en-US" sz="2800" dirty="0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data</a:t>
            </a:r>
          </a:p>
          <a:p>
            <a:pPr marL="285750" indent="-285750" algn="l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Alur</a:t>
            </a:r>
            <a:r>
              <a:rPr lang="en-US" sz="2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Penelitian</a:t>
            </a:r>
            <a:endParaRPr lang="en-US" sz="2800" dirty="0">
              <a:solidFill>
                <a:schemeClr val="bg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689" name="Google Shape;689;p32"/>
          <p:cNvSpPr/>
          <p:nvPr/>
        </p:nvSpPr>
        <p:spPr>
          <a:xfrm>
            <a:off x="6563320" y="1623585"/>
            <a:ext cx="1085100" cy="1085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6615345" y="187723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03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4646813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49" y="4646813"/>
            <a:ext cx="5760315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/>
          <p:nvPr/>
        </p:nvCxnSpPr>
        <p:spPr>
          <a:xfrm>
            <a:off x="7105870" y="2708685"/>
            <a:ext cx="16263" cy="2042454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7923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60905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+mj-lt"/>
              <a:buAutoNum type="arabicPeriod"/>
            </a:pPr>
            <a:r>
              <a:rPr lang="en-US" dirty="0" err="1" smtClean="0"/>
              <a:t>Jenis</a:t>
            </a:r>
            <a:r>
              <a:rPr lang="en-US" dirty="0" smtClean="0"/>
              <a:t> data yang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Data Primer</a:t>
            </a:r>
          </a:p>
          <a:p>
            <a:pPr algn="just">
              <a:buFont typeface="+mj-lt"/>
              <a:buAutoNum type="arabicPeriod"/>
            </a:pPr>
            <a:r>
              <a:rPr lang="en-US" dirty="0" smtClean="0"/>
              <a:t>Data </a:t>
            </a:r>
            <a:r>
              <a:rPr lang="en-US" dirty="0" err="1" smtClean="0"/>
              <a:t>diambil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sosial</a:t>
            </a:r>
            <a:r>
              <a:rPr lang="en-US" dirty="0" smtClean="0"/>
              <a:t> media twitter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tanggal</a:t>
            </a:r>
            <a:r>
              <a:rPr lang="en-US" dirty="0" smtClean="0"/>
              <a:t> 16 </a:t>
            </a:r>
            <a:r>
              <a:rPr lang="en-US" dirty="0" err="1" smtClean="0"/>
              <a:t>Agustus</a:t>
            </a:r>
            <a:r>
              <a:rPr lang="en-US" dirty="0" smtClean="0"/>
              <a:t> 2021 </a:t>
            </a:r>
            <a:r>
              <a:rPr lang="en-US" dirty="0" err="1" smtClean="0"/>
              <a:t>sampai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3 September 2021</a:t>
            </a:r>
          </a:p>
          <a:p>
            <a:pPr algn="just">
              <a:buFont typeface="+mj-lt"/>
              <a:buAutoNum type="arabicPeriod"/>
            </a:pPr>
            <a:r>
              <a:rPr lang="en-US" dirty="0" err="1" smtClean="0"/>
              <a:t>Terdiri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135.554 </a:t>
            </a:r>
            <a:r>
              <a:rPr lang="en-US" dirty="0" err="1" smtClean="0"/>
              <a:t>dokumen</a:t>
            </a:r>
            <a:r>
              <a:rPr lang="en-US" dirty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kata </a:t>
            </a:r>
            <a:r>
              <a:rPr lang="en-US" dirty="0" err="1" smtClean="0"/>
              <a:t>kunci</a:t>
            </a:r>
            <a:r>
              <a:rPr lang="en-US" dirty="0" smtClean="0"/>
              <a:t> “</a:t>
            </a:r>
            <a:r>
              <a:rPr lang="en-US" dirty="0" err="1" smtClean="0"/>
              <a:t>pemerintah</a:t>
            </a:r>
            <a:r>
              <a:rPr lang="en-US" dirty="0" smtClean="0"/>
              <a:t>”.</a:t>
            </a:r>
          </a:p>
          <a:p>
            <a:pPr marL="114300" indent="0" algn="just">
              <a:buNone/>
            </a:pP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527275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/>
              <a:t>Jenis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Sumber</a:t>
            </a:r>
            <a:r>
              <a:rPr lang="en-US" dirty="0" smtClean="0"/>
              <a:t> Data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72849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56880" y="24805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Alur Penelitian</a:t>
            </a:r>
            <a:endParaRPr sz="3000" dirty="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5925294" y="102099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 smtClean="0"/>
              <a:t>Preprocessing</a:t>
            </a:r>
            <a:endParaRPr sz="2400" i="1"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371670" y="243524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Data</a:t>
            </a:r>
            <a:endParaRPr sz="2400" dirty="0"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832207" y="1020994"/>
            <a:ext cx="2471642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Pengambilan Data</a:t>
            </a:r>
            <a:endParaRPr sz="2400" dirty="0"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5950489" y="2421941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Modelling</a:t>
            </a:r>
            <a:endParaRPr sz="2400" dirty="0"/>
          </a:p>
        </p:txBody>
      </p:sp>
      <p:sp>
        <p:nvSpPr>
          <p:cNvPr id="609" name="Google Shape;609;p30"/>
          <p:cNvSpPr/>
          <p:nvPr/>
        </p:nvSpPr>
        <p:spPr>
          <a:xfrm>
            <a:off x="3541648" y="999424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4800"/>
            </a:pPr>
            <a:r>
              <a:rPr lang="en-US" sz="4000" dirty="0">
                <a:solidFill>
                  <a:schemeClr val="dk2"/>
                </a:solidFill>
                <a:latin typeface="Share Tech"/>
                <a:ea typeface="Share Tech"/>
                <a:cs typeface="Share Tech"/>
                <a:sym typeface="Share Tech"/>
              </a:rPr>
              <a:t>01</a:t>
            </a:r>
            <a:endParaRPr sz="4000" dirty="0">
              <a:solidFill>
                <a:schemeClr val="dk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610" name="Google Shape;610;p30"/>
          <p:cNvSpPr/>
          <p:nvPr/>
        </p:nvSpPr>
        <p:spPr>
          <a:xfrm>
            <a:off x="3541648" y="2407824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4800"/>
            </a:pPr>
            <a:r>
              <a:rPr lang="en-US" sz="4000" dirty="0">
                <a:solidFill>
                  <a:schemeClr val="dk2"/>
                </a:solidFill>
                <a:latin typeface="Share Tech"/>
                <a:ea typeface="Share Tech"/>
                <a:cs typeface="Share Tech"/>
              </a:rPr>
              <a:t>03</a:t>
            </a:r>
            <a:endParaRPr sz="4000" dirty="0">
              <a:solidFill>
                <a:schemeClr val="dk2"/>
              </a:solidFill>
              <a:latin typeface="Share Tech"/>
              <a:ea typeface="Share Tech"/>
              <a:cs typeface="Share Tech"/>
            </a:endParaRPr>
          </a:p>
        </p:txBody>
      </p:sp>
      <p:sp>
        <p:nvSpPr>
          <p:cNvPr id="611" name="Google Shape;611;p30"/>
          <p:cNvSpPr/>
          <p:nvPr/>
        </p:nvSpPr>
        <p:spPr>
          <a:xfrm>
            <a:off x="4940098" y="999424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SzPts val="4800"/>
              <a:buFont typeface="Arial"/>
              <a:buNone/>
            </a:pPr>
            <a:r>
              <a:rPr lang="en-US" sz="4000" dirty="0">
                <a:solidFill>
                  <a:schemeClr val="dk2"/>
                </a:solidFill>
                <a:latin typeface="Share Tech"/>
                <a:ea typeface="Share Tech"/>
                <a:cs typeface="Share Tech"/>
              </a:rPr>
              <a:t>02</a:t>
            </a:r>
            <a:endParaRPr sz="4000" dirty="0">
              <a:solidFill>
                <a:schemeClr val="dk2"/>
              </a:solidFill>
              <a:latin typeface="Share Tech"/>
              <a:ea typeface="Share Tech"/>
              <a:cs typeface="Share Tech"/>
            </a:endParaRPr>
          </a:p>
        </p:txBody>
      </p:sp>
      <p:sp>
        <p:nvSpPr>
          <p:cNvPr id="612" name="Google Shape;612;p30"/>
          <p:cNvSpPr/>
          <p:nvPr/>
        </p:nvSpPr>
        <p:spPr>
          <a:xfrm>
            <a:off x="4940098" y="2407824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SzPts val="4800"/>
              <a:buFont typeface="Arial"/>
              <a:buNone/>
            </a:pPr>
            <a:r>
              <a:rPr lang="en-US" sz="4000" dirty="0">
                <a:solidFill>
                  <a:schemeClr val="dk2"/>
                </a:solidFill>
                <a:latin typeface="Share Tech"/>
                <a:ea typeface="Share Tech"/>
                <a:cs typeface="Share Tech"/>
              </a:rPr>
              <a:t>04</a:t>
            </a:r>
            <a:endParaRPr sz="4000" dirty="0">
              <a:solidFill>
                <a:schemeClr val="dk2"/>
              </a:solidFill>
              <a:latin typeface="Share Tech"/>
              <a:ea typeface="Share Tech"/>
              <a:cs typeface="Share Tech"/>
            </a:endParaRPr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65548" y="1361374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60598" y="1366474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65548" y="2769774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11;p30"/>
          <p:cNvSpPr/>
          <p:nvPr/>
        </p:nvSpPr>
        <p:spPr>
          <a:xfrm>
            <a:off x="3533076" y="3814870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4800"/>
            </a:pPr>
            <a:r>
              <a:rPr lang="en-US" sz="4000" dirty="0">
                <a:solidFill>
                  <a:schemeClr val="dk2"/>
                </a:solidFill>
                <a:latin typeface="Share Tech"/>
                <a:ea typeface="Share Tech"/>
                <a:cs typeface="Share Tech"/>
              </a:rPr>
              <a:t>05</a:t>
            </a:r>
            <a:endParaRPr sz="4000" dirty="0">
              <a:solidFill>
                <a:schemeClr val="dk2"/>
              </a:solidFill>
              <a:latin typeface="Share Tech"/>
              <a:ea typeface="Share Tech"/>
              <a:cs typeface="Share Tech"/>
            </a:endParaRPr>
          </a:p>
        </p:txBody>
      </p:sp>
      <p:cxnSp>
        <p:nvCxnSpPr>
          <p:cNvPr id="61" name="Google Shape;614;p30"/>
          <p:cNvCxnSpPr/>
          <p:nvPr/>
        </p:nvCxnSpPr>
        <p:spPr>
          <a:xfrm rot="5400000">
            <a:off x="4268400" y="2773420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15;p30"/>
          <p:cNvCxnSpPr/>
          <p:nvPr/>
        </p:nvCxnSpPr>
        <p:spPr>
          <a:xfrm>
            <a:off x="4265548" y="418589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610;p30"/>
          <p:cNvSpPr/>
          <p:nvPr/>
        </p:nvSpPr>
        <p:spPr>
          <a:xfrm>
            <a:off x="4948820" y="382394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SzPts val="4800"/>
              <a:buFont typeface="Arial"/>
              <a:buNone/>
            </a:pPr>
            <a:r>
              <a:rPr lang="en-US" sz="4000" dirty="0">
                <a:solidFill>
                  <a:schemeClr val="dk2"/>
                </a:solidFill>
                <a:latin typeface="Share Tech"/>
                <a:ea typeface="Share Tech"/>
                <a:cs typeface="Share Tech"/>
              </a:rPr>
              <a:t>06</a:t>
            </a:r>
            <a:endParaRPr sz="4000" dirty="0">
              <a:solidFill>
                <a:schemeClr val="dk2"/>
              </a:solidFill>
              <a:latin typeface="Share Tech"/>
              <a:ea typeface="Share Tech"/>
              <a:cs typeface="Share Tech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6880" y="3770396"/>
            <a:ext cx="2822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SzPts val="1800"/>
            </a:pPr>
            <a:r>
              <a:rPr lang="en-US" sz="2400" dirty="0" err="1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Visualisasi</a:t>
            </a:r>
            <a:r>
              <a:rPr lang="en-US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400" dirty="0" err="1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dan</a:t>
            </a:r>
            <a:r>
              <a:rPr lang="en-US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400" dirty="0" err="1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Interpretasi</a:t>
            </a:r>
            <a:r>
              <a:rPr lang="en-US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400" dirty="0" err="1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Hasil</a:t>
            </a:r>
            <a:endParaRPr lang="en-US"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681292" y="3945987"/>
            <a:ext cx="2822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SzPts val="1800"/>
            </a:pPr>
            <a:r>
              <a:rPr lang="en-US" sz="24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Kesimpulan</a:t>
            </a:r>
            <a:endParaRPr lang="en-US"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3" y="818042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/>
              <a:t>	</a:t>
            </a:r>
            <a:endParaRPr lang="en-US" dirty="0">
              <a:sym typeface="Arial"/>
            </a:endParaRPr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849" y="104768"/>
            <a:ext cx="4426799" cy="4826712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5729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0905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+mj-lt"/>
              <a:buAutoNum type="arabicPeriod"/>
            </a:pPr>
            <a:r>
              <a:rPr lang="en-US" sz="2400" dirty="0" err="1" smtClean="0">
                <a:sym typeface="Arial"/>
              </a:rPr>
              <a:t>Membuat</a:t>
            </a:r>
            <a:r>
              <a:rPr lang="en-US" sz="2400" dirty="0" smtClean="0">
                <a:sym typeface="Arial"/>
              </a:rPr>
              <a:t> </a:t>
            </a:r>
            <a:r>
              <a:rPr lang="en-US" sz="2400" dirty="0" err="1" smtClean="0">
                <a:sym typeface="Arial"/>
              </a:rPr>
              <a:t>akun</a:t>
            </a:r>
            <a:r>
              <a:rPr lang="en-US" sz="2400" dirty="0" smtClean="0">
                <a:sym typeface="Arial"/>
              </a:rPr>
              <a:t> twitter </a:t>
            </a:r>
            <a:r>
              <a:rPr lang="en-US" sz="2400" dirty="0" err="1" smtClean="0">
                <a:sym typeface="Arial"/>
              </a:rPr>
              <a:t>untuk</a:t>
            </a:r>
            <a:r>
              <a:rPr lang="en-US" sz="2400" dirty="0" smtClean="0">
                <a:sym typeface="Arial"/>
              </a:rPr>
              <a:t> </a:t>
            </a:r>
            <a:r>
              <a:rPr lang="en-US" sz="2400" dirty="0" err="1" smtClean="0">
                <a:sym typeface="Arial"/>
              </a:rPr>
              <a:t>mendapatkan</a:t>
            </a:r>
            <a:r>
              <a:rPr lang="en-US" sz="2400" dirty="0" smtClean="0">
                <a:sym typeface="Arial"/>
              </a:rPr>
              <a:t> </a:t>
            </a:r>
            <a:r>
              <a:rPr lang="en-US" sz="2400" i="1" dirty="0" smtClean="0">
                <a:sym typeface="Arial"/>
              </a:rPr>
              <a:t>API key</a:t>
            </a:r>
            <a:r>
              <a:rPr lang="en-US" sz="2400" dirty="0" smtClean="0">
                <a:sym typeface="Arial"/>
              </a:rPr>
              <a:t> </a:t>
            </a:r>
          </a:p>
          <a:p>
            <a:pPr algn="just">
              <a:buFont typeface="+mj-lt"/>
              <a:buAutoNum type="arabicPeriod"/>
            </a:pPr>
            <a:r>
              <a:rPr lang="en-US" sz="2400" dirty="0" err="1" smtClean="0">
                <a:sym typeface="Arial"/>
              </a:rPr>
              <a:t>Masukan</a:t>
            </a:r>
            <a:r>
              <a:rPr lang="en-US" sz="2400" dirty="0">
                <a:sym typeface="Arial"/>
              </a:rPr>
              <a:t> </a:t>
            </a:r>
            <a:r>
              <a:rPr lang="en-US" sz="2400" dirty="0" err="1" smtClean="0">
                <a:sym typeface="Arial"/>
              </a:rPr>
              <a:t>modul-modul</a:t>
            </a:r>
            <a:r>
              <a:rPr lang="en-US" sz="2400" dirty="0" smtClean="0">
                <a:sym typeface="Arial"/>
              </a:rPr>
              <a:t> yang </a:t>
            </a:r>
            <a:r>
              <a:rPr lang="en-US" sz="2400" dirty="0" err="1" smtClean="0">
                <a:sym typeface="Arial"/>
              </a:rPr>
              <a:t>digunakan</a:t>
            </a:r>
            <a:endParaRPr lang="en-US" sz="2400" dirty="0" smtClean="0">
              <a:sym typeface="Arial"/>
            </a:endParaRPr>
          </a:p>
          <a:p>
            <a:pPr algn="just">
              <a:buFont typeface="+mj-lt"/>
              <a:buAutoNum type="arabicPeriod"/>
            </a:pPr>
            <a:r>
              <a:rPr lang="en-US" sz="2400" dirty="0" smtClean="0">
                <a:sym typeface="Arial"/>
              </a:rPr>
              <a:t>Streaming Data</a:t>
            </a:r>
          </a:p>
          <a:p>
            <a:pPr algn="just">
              <a:buFont typeface="+mj-lt"/>
              <a:buAutoNum type="arabicPeriod"/>
            </a:pPr>
            <a:r>
              <a:rPr lang="en-US" sz="2400" dirty="0" smtClean="0">
                <a:sym typeface="Arial"/>
              </a:rPr>
              <a:t>File </a:t>
            </a:r>
            <a:r>
              <a:rPr lang="en-US" sz="2400" dirty="0" err="1" smtClean="0">
                <a:sym typeface="Arial"/>
              </a:rPr>
              <a:t>Disimpan</a:t>
            </a:r>
            <a:r>
              <a:rPr lang="en-US" sz="2400" dirty="0" smtClean="0">
                <a:sym typeface="Arial"/>
              </a:rPr>
              <a:t> </a:t>
            </a:r>
            <a:r>
              <a:rPr lang="en-US" sz="2400" dirty="0" err="1" smtClean="0">
                <a:sym typeface="Arial"/>
              </a:rPr>
              <a:t>dalam</a:t>
            </a:r>
            <a:r>
              <a:rPr lang="en-US" sz="2400" dirty="0" smtClean="0">
                <a:sym typeface="Arial"/>
              </a:rPr>
              <a:t> </a:t>
            </a:r>
            <a:r>
              <a:rPr lang="en-US" sz="2400" dirty="0" err="1" smtClean="0">
                <a:sym typeface="Arial"/>
              </a:rPr>
              <a:t>bentuk</a:t>
            </a:r>
            <a:r>
              <a:rPr lang="en-US" sz="2400" dirty="0" smtClean="0">
                <a:sym typeface="Arial"/>
              </a:rPr>
              <a:t> </a:t>
            </a:r>
            <a:r>
              <a:rPr lang="en-US" sz="2400" i="1" dirty="0" err="1" smtClean="0">
                <a:sym typeface="Arial"/>
              </a:rPr>
              <a:t>json</a:t>
            </a:r>
            <a:endParaRPr lang="en-US" sz="2400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736062" y="45630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 err="1" smtClean="0"/>
              <a:t>Pengambilan</a:t>
            </a:r>
            <a:r>
              <a:rPr lang="en-US" sz="3200" dirty="0" smtClean="0"/>
              <a:t> Data</a:t>
            </a:r>
            <a:endParaRPr sz="3200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492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770085"/>
            <a:ext cx="8048259" cy="18806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+mj-lt"/>
              <a:buAutoNum type="arabicPeriod"/>
            </a:pPr>
            <a:r>
              <a:rPr lang="en-US" dirty="0" smtClean="0"/>
              <a:t>Load Data</a:t>
            </a:r>
          </a:p>
          <a:p>
            <a:pPr algn="just">
              <a:buFont typeface="+mj-lt"/>
              <a:buAutoNum type="arabicPeriod"/>
            </a:pPr>
            <a:r>
              <a:rPr lang="en-US" dirty="0" err="1" smtClean="0">
                <a:sym typeface="Arial"/>
              </a:rPr>
              <a:t>Pembersihan</a:t>
            </a:r>
            <a:r>
              <a:rPr lang="en-US" dirty="0" smtClean="0">
                <a:sym typeface="Arial"/>
              </a:rPr>
              <a:t> data</a:t>
            </a:r>
          </a:p>
          <a:p>
            <a:pPr algn="just">
              <a:buFont typeface="+mj-lt"/>
              <a:buAutoNum type="arabicPeriod"/>
            </a:pPr>
            <a:r>
              <a:rPr lang="en-US" dirty="0" err="1" smtClean="0">
                <a:sym typeface="Arial"/>
              </a:rPr>
              <a:t>Tokenisasi</a:t>
            </a:r>
            <a:endParaRPr lang="en-US" dirty="0" smtClean="0">
              <a:sym typeface="Arial"/>
            </a:endParaRPr>
          </a:p>
          <a:p>
            <a:pPr algn="just">
              <a:buFont typeface="+mj-lt"/>
              <a:buAutoNum type="arabicPeriod"/>
            </a:pPr>
            <a:r>
              <a:rPr lang="en-US" dirty="0" err="1" smtClean="0">
                <a:sym typeface="Arial"/>
              </a:rPr>
              <a:t>Slangword</a:t>
            </a:r>
            <a:r>
              <a:rPr lang="en-US" dirty="0" smtClean="0">
                <a:sym typeface="Arial"/>
              </a:rPr>
              <a:t>/Lemmatization</a:t>
            </a:r>
          </a:p>
          <a:p>
            <a:pPr algn="just">
              <a:buFont typeface="+mj-lt"/>
              <a:buAutoNum type="arabicPeriod"/>
            </a:pPr>
            <a:r>
              <a:rPr lang="en-US" dirty="0" err="1" smtClean="0">
                <a:sym typeface="Arial"/>
              </a:rPr>
              <a:t>Stopwords</a:t>
            </a:r>
            <a:endParaRPr lang="en-US" dirty="0" smtClean="0">
              <a:sym typeface="Arial"/>
            </a:endParaRPr>
          </a:p>
          <a:p>
            <a:pPr algn="just">
              <a:buFont typeface="+mj-lt"/>
              <a:buAutoNum type="arabicPeriod"/>
            </a:pPr>
            <a:r>
              <a:rPr lang="en-US" dirty="0" smtClean="0">
                <a:sym typeface="Arial"/>
              </a:rPr>
              <a:t>POS Tagging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174611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i="1" dirty="0"/>
              <a:t>Preprocessing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507;p28"/>
          <p:cNvSpPr txBox="1">
            <a:spLocks/>
          </p:cNvSpPr>
          <p:nvPr/>
        </p:nvSpPr>
        <p:spPr>
          <a:xfrm>
            <a:off x="618824" y="2691829"/>
            <a:ext cx="712312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b="1" dirty="0" smtClean="0"/>
              <a:t>Data</a:t>
            </a:r>
            <a:endParaRPr lang="en-US" dirty="0"/>
          </a:p>
        </p:txBody>
      </p:sp>
      <p:sp>
        <p:nvSpPr>
          <p:cNvPr id="11" name="Google Shape;506;p28"/>
          <p:cNvSpPr txBox="1">
            <a:spLocks/>
          </p:cNvSpPr>
          <p:nvPr/>
        </p:nvSpPr>
        <p:spPr>
          <a:xfrm>
            <a:off x="618823" y="3210134"/>
            <a:ext cx="6141573" cy="1150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algn="just">
              <a:buFont typeface="+mj-lt"/>
              <a:buAutoNum type="arabicPeriod"/>
            </a:pPr>
            <a:r>
              <a:rPr lang="en-US" dirty="0" smtClean="0"/>
              <a:t>Text Analytics (Exploratory Data Analysis)</a:t>
            </a:r>
          </a:p>
          <a:p>
            <a:pPr algn="just">
              <a:buFont typeface="+mj-lt"/>
              <a:buAutoNum type="arabicPeriod"/>
            </a:pPr>
            <a:r>
              <a:rPr lang="en-US" dirty="0" smtClean="0"/>
              <a:t>Indexing Kata</a:t>
            </a:r>
          </a:p>
          <a:p>
            <a:pPr algn="just">
              <a:buFont typeface="+mj-lt"/>
              <a:buAutoNum type="arabicPeriod"/>
            </a:pPr>
            <a:r>
              <a:rPr lang="en-US" dirty="0" err="1" smtClean="0"/>
              <a:t>Transformasi</a:t>
            </a:r>
            <a:r>
              <a:rPr lang="en-US" dirty="0" smtClean="0"/>
              <a:t> Bag of Words</a:t>
            </a:r>
          </a:p>
        </p:txBody>
      </p:sp>
    </p:spTree>
    <p:extLst>
      <p:ext uri="{BB962C8B-B14F-4D97-AF65-F5344CB8AC3E}">
        <p14:creationId xmlns:p14="http://schemas.microsoft.com/office/powerpoint/2010/main" val="274076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737919"/>
            <a:ext cx="8048259" cy="1951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r>
              <a:rPr lang="en-US" dirty="0" err="1" smtClean="0">
                <a:sym typeface="Arial"/>
              </a:rPr>
              <a:t>Korpus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berisi</a:t>
            </a:r>
            <a:r>
              <a:rPr lang="en-US" dirty="0" smtClean="0">
                <a:sym typeface="Arial"/>
              </a:rPr>
              <a:t> 135.554 </a:t>
            </a:r>
            <a:r>
              <a:rPr lang="en-US" dirty="0" err="1" smtClean="0">
                <a:sym typeface="Arial"/>
              </a:rPr>
              <a:t>dokumen</a:t>
            </a:r>
            <a:r>
              <a:rPr lang="en-US" dirty="0" smtClean="0">
                <a:sym typeface="Arial"/>
              </a:rPr>
              <a:t> yang </a:t>
            </a:r>
            <a:r>
              <a:rPr lang="en-US" dirty="0" err="1" smtClean="0">
                <a:sym typeface="Arial"/>
              </a:rPr>
              <a:t>telah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melalui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tahap</a:t>
            </a:r>
            <a:r>
              <a:rPr lang="en-US" dirty="0" smtClean="0">
                <a:sym typeface="Arial"/>
              </a:rPr>
              <a:t> </a:t>
            </a:r>
            <a:r>
              <a:rPr lang="en-US" i="1" dirty="0" smtClean="0">
                <a:sym typeface="Arial"/>
              </a:rPr>
              <a:t>preprocessing </a:t>
            </a:r>
            <a:r>
              <a:rPr lang="en-US" dirty="0" err="1" smtClean="0">
                <a:sym typeface="Arial"/>
              </a:rPr>
              <a:t>dan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transformasi</a:t>
            </a:r>
            <a:r>
              <a:rPr lang="en-US" dirty="0" smtClean="0">
                <a:sym typeface="Arial"/>
              </a:rPr>
              <a:t> data </a:t>
            </a:r>
            <a:r>
              <a:rPr lang="en-US" dirty="0" err="1" smtClean="0">
                <a:sym typeface="Arial"/>
              </a:rPr>
              <a:t>saatnya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masuk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ke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dalam</a:t>
            </a:r>
            <a:r>
              <a:rPr lang="en-US" dirty="0" smtClean="0">
                <a:sym typeface="Arial"/>
              </a:rPr>
              <a:t> model. </a:t>
            </a:r>
            <a:r>
              <a:rPr lang="en-US" dirty="0" err="1" smtClean="0">
                <a:sym typeface="Arial"/>
              </a:rPr>
              <a:t>Dalam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penelitian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ini</a:t>
            </a:r>
            <a:r>
              <a:rPr lang="en-US" dirty="0" smtClean="0">
                <a:sym typeface="Arial"/>
              </a:rPr>
              <a:t>, </a:t>
            </a:r>
            <a:r>
              <a:rPr lang="en-US" dirty="0" err="1" smtClean="0">
                <a:sym typeface="Arial"/>
              </a:rPr>
              <a:t>selain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mencari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tahu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topik</a:t>
            </a:r>
            <a:r>
              <a:rPr lang="en-US" dirty="0" smtClean="0">
                <a:sym typeface="Arial"/>
              </a:rPr>
              <a:t> yang </a:t>
            </a:r>
            <a:r>
              <a:rPr lang="en-US" dirty="0" err="1" smtClean="0">
                <a:sym typeface="Arial"/>
              </a:rPr>
              <a:t>sedang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dibicarakan</a:t>
            </a:r>
            <a:r>
              <a:rPr lang="en-US" dirty="0" smtClean="0">
                <a:sym typeface="Arial"/>
              </a:rPr>
              <a:t>, juga </a:t>
            </a:r>
            <a:r>
              <a:rPr lang="en-US" dirty="0" err="1" smtClean="0">
                <a:sym typeface="Arial"/>
              </a:rPr>
              <a:t>membandingkan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metode</a:t>
            </a:r>
            <a:r>
              <a:rPr lang="en-US" dirty="0" smtClean="0">
                <a:sym typeface="Arial"/>
              </a:rPr>
              <a:t> </a:t>
            </a:r>
            <a:r>
              <a:rPr lang="en-US" i="1" dirty="0" smtClean="0">
                <a:sym typeface="Arial"/>
              </a:rPr>
              <a:t>Latent </a:t>
            </a:r>
            <a:r>
              <a:rPr lang="en-US" i="1" dirty="0" err="1" smtClean="0">
                <a:sym typeface="Arial"/>
              </a:rPr>
              <a:t>Dirichlet</a:t>
            </a:r>
            <a:r>
              <a:rPr lang="en-US" i="1" dirty="0" smtClean="0">
                <a:sym typeface="Arial"/>
              </a:rPr>
              <a:t> Allocation </a:t>
            </a:r>
            <a:r>
              <a:rPr lang="en-US" dirty="0" smtClean="0">
                <a:sym typeface="Arial"/>
              </a:rPr>
              <a:t>(</a:t>
            </a:r>
            <a:r>
              <a:rPr lang="en-US" i="1" dirty="0" smtClean="0">
                <a:sym typeface="Arial"/>
              </a:rPr>
              <a:t>LDA</a:t>
            </a:r>
            <a:r>
              <a:rPr lang="en-US" dirty="0" smtClean="0">
                <a:sym typeface="Arial"/>
              </a:rPr>
              <a:t>) </a:t>
            </a:r>
            <a:r>
              <a:rPr lang="en-US" dirty="0" err="1" smtClean="0">
                <a:sym typeface="Arial"/>
              </a:rPr>
              <a:t>dengan</a:t>
            </a:r>
            <a:r>
              <a:rPr lang="en-US" dirty="0" smtClean="0">
                <a:sym typeface="Arial"/>
              </a:rPr>
              <a:t> </a:t>
            </a:r>
            <a:r>
              <a:rPr lang="en-US" dirty="0" err="1" smtClean="0">
                <a:sym typeface="Arial"/>
              </a:rPr>
              <a:t>metode</a:t>
            </a:r>
            <a:r>
              <a:rPr lang="en-US" dirty="0" smtClean="0">
                <a:sym typeface="Arial"/>
              </a:rPr>
              <a:t> </a:t>
            </a:r>
            <a:r>
              <a:rPr lang="en-US" i="1" dirty="0" smtClean="0">
                <a:sym typeface="Arial"/>
              </a:rPr>
              <a:t>Online Latent </a:t>
            </a:r>
            <a:r>
              <a:rPr lang="en-US" i="1" dirty="0" err="1" smtClean="0">
                <a:sym typeface="Arial"/>
              </a:rPr>
              <a:t>Dirichlet</a:t>
            </a:r>
            <a:r>
              <a:rPr lang="en-US" i="1" dirty="0" smtClean="0">
                <a:sym typeface="Arial"/>
              </a:rPr>
              <a:t> Allocation </a:t>
            </a:r>
            <a:r>
              <a:rPr lang="en-US" dirty="0" smtClean="0">
                <a:sym typeface="Arial"/>
              </a:rPr>
              <a:t>(</a:t>
            </a:r>
            <a:r>
              <a:rPr lang="en-US" i="1" dirty="0" smtClean="0">
                <a:sym typeface="Arial"/>
              </a:rPr>
              <a:t>OLDA</a:t>
            </a:r>
            <a:r>
              <a:rPr lang="en-US" dirty="0" smtClean="0">
                <a:sym typeface="Arial"/>
              </a:rPr>
              <a:t>). 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771804" y="540168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smtClean="0"/>
              <a:t>Modelling </a:t>
            </a:r>
            <a:endParaRPr b="1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432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737919"/>
            <a:ext cx="8048259" cy="1951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i="1" dirty="0" smtClean="0"/>
              <a:t>	Latent </a:t>
            </a:r>
            <a:r>
              <a:rPr lang="en-US" i="1" dirty="0" err="1"/>
              <a:t>Dirichlet</a:t>
            </a:r>
            <a:r>
              <a:rPr lang="en-US" i="1" dirty="0"/>
              <a:t> Allocation </a:t>
            </a:r>
            <a:r>
              <a:rPr lang="en-US" dirty="0"/>
              <a:t>(LDA) </a:t>
            </a:r>
            <a:r>
              <a:rPr lang="en-US" dirty="0" err="1"/>
              <a:t>adalah</a:t>
            </a:r>
            <a:r>
              <a:rPr lang="en-US" dirty="0"/>
              <a:t> model </a:t>
            </a:r>
            <a:r>
              <a:rPr lang="en-US" dirty="0" err="1"/>
              <a:t>probabilitas</a:t>
            </a:r>
            <a:r>
              <a:rPr lang="en-US" dirty="0"/>
              <a:t> </a:t>
            </a:r>
            <a:r>
              <a:rPr lang="en-US" dirty="0" err="1"/>
              <a:t>generatif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kumpulan</a:t>
            </a:r>
            <a:r>
              <a:rPr lang="en-US" dirty="0"/>
              <a:t> data </a:t>
            </a:r>
            <a:r>
              <a:rPr lang="en-US" dirty="0" err="1"/>
              <a:t>diskrit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kumpulan</a:t>
            </a:r>
            <a:r>
              <a:rPr lang="en-US" dirty="0"/>
              <a:t> </a:t>
            </a:r>
            <a:r>
              <a:rPr lang="en-US" dirty="0" err="1"/>
              <a:t>teks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model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menemukan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yang </a:t>
            </a:r>
            <a:r>
              <a:rPr lang="en-US" dirty="0" err="1"/>
              <a:t>tersirat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 </a:t>
            </a:r>
            <a:r>
              <a:rPr lang="en-US" dirty="0" err="1"/>
              <a:t>teks</a:t>
            </a:r>
            <a:r>
              <a:rPr lang="en-US" dirty="0"/>
              <a:t>, </a:t>
            </a:r>
            <a:r>
              <a:rPr lang="en-US" dirty="0" err="1"/>
              <a:t>namun</a:t>
            </a:r>
            <a:r>
              <a:rPr lang="en-US" dirty="0"/>
              <a:t> model LDA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terikat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teks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lain yang </a:t>
            </a:r>
            <a:r>
              <a:rPr lang="en-US" dirty="0" err="1"/>
              <a:t>melibatkan</a:t>
            </a:r>
            <a:r>
              <a:rPr lang="en-US" dirty="0"/>
              <a:t> </a:t>
            </a:r>
            <a:r>
              <a:rPr lang="en-US" dirty="0" err="1"/>
              <a:t>pengumpulan</a:t>
            </a:r>
            <a:r>
              <a:rPr lang="en-US" dirty="0"/>
              <a:t> data [9]. Ide </a:t>
            </a:r>
            <a:r>
              <a:rPr lang="en-US" dirty="0" err="1"/>
              <a:t>dasar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LDA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mengasumsikan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campuran</a:t>
            </a:r>
            <a:r>
              <a:rPr lang="en-US" dirty="0"/>
              <a:t> </a:t>
            </a:r>
            <a:r>
              <a:rPr lang="en-US" dirty="0" err="1"/>
              <a:t>acak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kumpulan</a:t>
            </a:r>
            <a:r>
              <a:rPr lang="en-US" dirty="0"/>
              <a:t> kata-kata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campuran</a:t>
            </a:r>
            <a:r>
              <a:rPr lang="en-US" dirty="0"/>
              <a:t> </a:t>
            </a:r>
            <a:r>
              <a:rPr lang="en-US" dirty="0" err="1"/>
              <a:t>acak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macam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[9].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771804" y="540168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smtClean="0"/>
              <a:t>Latent </a:t>
            </a:r>
            <a:r>
              <a:rPr lang="en-US" b="1" dirty="0" err="1" smtClean="0"/>
              <a:t>Dirichlet</a:t>
            </a:r>
            <a:r>
              <a:rPr lang="en-US" b="1" dirty="0" smtClean="0"/>
              <a:t> Allocation (LDA)</a:t>
            </a:r>
            <a:endParaRPr b="1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50542" y="4309730"/>
            <a:ext cx="73443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Sumber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[9</a:t>
            </a: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] D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M.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A. Y. Ng, and M. I. Jordan, “Latent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dirichlet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allocation,” 2003.</a:t>
            </a:r>
          </a:p>
        </p:txBody>
      </p:sp>
    </p:spTree>
    <p:extLst>
      <p:ext uri="{BB962C8B-B14F-4D97-AF65-F5344CB8AC3E}">
        <p14:creationId xmlns:p14="http://schemas.microsoft.com/office/powerpoint/2010/main" val="263388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194869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 smtClean="0"/>
              <a:t>Latent </a:t>
            </a:r>
            <a:r>
              <a:rPr lang="en-US" i="1" dirty="0" err="1" smtClean="0"/>
              <a:t>Dirichlet</a:t>
            </a:r>
            <a:r>
              <a:rPr lang="en-US" i="1" dirty="0" smtClean="0"/>
              <a:t> Allocation</a:t>
            </a:r>
            <a:r>
              <a:rPr lang="en-US" dirty="0" smtClean="0"/>
              <a:t> </a:t>
            </a:r>
            <a:r>
              <a:rPr lang="en-US" i="1" dirty="0" smtClean="0"/>
              <a:t>(LDA)</a:t>
            </a:r>
            <a:r>
              <a:rPr lang="en-US" dirty="0" smtClean="0"/>
              <a:t> 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940" y="819706"/>
            <a:ext cx="4010025" cy="19907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508384" y="2857468"/>
                <a:ext cx="8048259" cy="1919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114300" indent="0" algn="just">
                  <a:buFont typeface="Maven Pro"/>
                  <a:buNone/>
                </a:pPr>
                <a:r>
                  <a:rPr lang="en-US" sz="1400" dirty="0" smtClean="0">
                    <a:sym typeface="Arial"/>
                  </a:rPr>
                  <a:t>M : </a:t>
                </a:r>
                <a:r>
                  <a:rPr lang="en-US" sz="1400" dirty="0" err="1" smtClean="0">
                    <a:sym typeface="Arial"/>
                  </a:rPr>
                  <a:t>Banyaknya</a:t>
                </a:r>
                <a:r>
                  <a:rPr lang="en-US" sz="1400" dirty="0" smtClean="0">
                    <a:sym typeface="Arial"/>
                  </a:rPr>
                  <a:t> </a:t>
                </a:r>
                <a:r>
                  <a:rPr lang="en-US" sz="1400" dirty="0" err="1" smtClean="0">
                    <a:sym typeface="Arial"/>
                  </a:rPr>
                  <a:t>dokumen</a:t>
                </a:r>
                <a:r>
                  <a:rPr lang="en-US" sz="1400" dirty="0" smtClean="0">
                    <a:sym typeface="Arial"/>
                  </a:rPr>
                  <a:t> </a:t>
                </a:r>
                <a:r>
                  <a:rPr lang="en-US" sz="1400" dirty="0" err="1" smtClean="0">
                    <a:sym typeface="Arial"/>
                  </a:rPr>
                  <a:t>dalam</a:t>
                </a:r>
                <a:r>
                  <a:rPr lang="en-US" sz="1400" dirty="0" smtClean="0">
                    <a:sym typeface="Arial"/>
                  </a:rPr>
                  <a:t> </a:t>
                </a:r>
                <a:r>
                  <a:rPr lang="en-US" sz="1400" dirty="0" err="1" smtClean="0">
                    <a:sym typeface="Arial"/>
                  </a:rPr>
                  <a:t>korpus</a:t>
                </a:r>
                <a:endParaRPr lang="en-US" sz="1400" dirty="0" smtClean="0">
                  <a:sym typeface="Arial"/>
                </a:endParaRPr>
              </a:p>
              <a:p>
                <a:pPr marL="114300" indent="0" algn="just">
                  <a:buFont typeface="Maven Pro"/>
                  <a:buNone/>
                </a:pPr>
                <a:r>
                  <a:rPr lang="en-US" sz="1400" dirty="0" smtClean="0">
                    <a:sym typeface="Arial"/>
                  </a:rPr>
                  <a:t>N : </a:t>
                </a:r>
                <a:r>
                  <a:rPr lang="en-US" sz="1400" dirty="0" err="1" smtClean="0">
                    <a:sym typeface="Arial"/>
                  </a:rPr>
                  <a:t>Banyaknya</a:t>
                </a:r>
                <a:r>
                  <a:rPr lang="en-US" sz="1400" dirty="0" smtClean="0">
                    <a:sym typeface="Arial"/>
                  </a:rPr>
                  <a:t> kata di </a:t>
                </a:r>
                <a:r>
                  <a:rPr lang="en-US" sz="1400" dirty="0" err="1" smtClean="0">
                    <a:sym typeface="Arial"/>
                  </a:rPr>
                  <a:t>dalam</a:t>
                </a:r>
                <a:r>
                  <a:rPr lang="en-US" sz="1400" dirty="0" smtClean="0">
                    <a:sym typeface="Arial"/>
                  </a:rPr>
                  <a:t> </a:t>
                </a:r>
                <a:r>
                  <a:rPr lang="en-US" sz="1400" dirty="0" err="1" smtClean="0">
                    <a:sym typeface="Arial"/>
                  </a:rPr>
                  <a:t>dokumen</a:t>
                </a:r>
                <a:endParaRPr lang="en-US" sz="1400" dirty="0" smtClean="0">
                  <a:sym typeface="Arial"/>
                </a:endParaRPr>
              </a:p>
              <a:p>
                <a:pPr marL="114300" indent="0" algn="just">
                  <a:buFont typeface="Maven Pro"/>
                  <a:buNone/>
                </a:pPr>
                <a:r>
                  <a:rPr lang="en-US" sz="1400" dirty="0" smtClean="0">
                    <a:sym typeface="Arial"/>
                  </a:rPr>
                  <a:t>K : </a:t>
                </a:r>
                <a:r>
                  <a:rPr lang="en-US" sz="1400" dirty="0" err="1" smtClean="0">
                    <a:sym typeface="Arial"/>
                  </a:rPr>
                  <a:t>Banyaknya</a:t>
                </a:r>
                <a:r>
                  <a:rPr lang="en-US" sz="1400" dirty="0" smtClean="0">
                    <a:sym typeface="Arial"/>
                  </a:rPr>
                  <a:t> </a:t>
                </a:r>
                <a:r>
                  <a:rPr lang="en-US" sz="1400" dirty="0" err="1" smtClean="0">
                    <a:sym typeface="Arial"/>
                  </a:rPr>
                  <a:t>topik</a:t>
                </a:r>
                <a:r>
                  <a:rPr lang="en-US" sz="1400" dirty="0" smtClean="0">
                    <a:sym typeface="Arial"/>
                  </a:rPr>
                  <a:t> </a:t>
                </a:r>
                <a:r>
                  <a:rPr lang="en-US" sz="1400" dirty="0" err="1" smtClean="0">
                    <a:sym typeface="Arial"/>
                  </a:rPr>
                  <a:t>tersembunyi</a:t>
                </a:r>
                <a:endParaRPr lang="en-US" sz="1400" dirty="0" smtClean="0">
                  <a:sym typeface="Arial"/>
                </a:endParaRPr>
              </a:p>
              <a:p>
                <a:pPr marL="114300" indent="0" algn="just">
                  <a:buNone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sz="1400" b="0" i="0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sz="1400" dirty="0" smtClean="0">
                    <a:sym typeface="Arial"/>
                  </a:rPr>
                  <a:t>: </a:t>
                </a:r>
                <a:r>
                  <a:rPr lang="en-US" sz="1400" dirty="0" err="1" smtClean="0">
                    <a:sym typeface="Arial"/>
                  </a:rPr>
                  <a:t>hyperparameter</a:t>
                </a:r>
                <a:r>
                  <a:rPr lang="en-US" sz="1400" dirty="0" smtClean="0">
                    <a:sym typeface="Arial"/>
                  </a:rPr>
                  <a:t> </a:t>
                </a:r>
                <a:r>
                  <a:rPr lang="en-US" sz="1400" dirty="0" err="1" smtClean="0">
                    <a:sym typeface="Arial"/>
                  </a:rPr>
                  <a:t>distribusi</a:t>
                </a:r>
                <a:r>
                  <a:rPr lang="en-US" sz="1400" dirty="0" smtClean="0">
                    <a:sym typeface="Arial"/>
                  </a:rPr>
                  <a:t> </a:t>
                </a:r>
                <a:r>
                  <a:rPr lang="en-US" sz="1400" dirty="0" err="1" smtClean="0">
                    <a:sym typeface="Arial"/>
                  </a:rPr>
                  <a:t>dokumen</a:t>
                </a:r>
                <a:endParaRPr lang="en-US" sz="1400" dirty="0" smtClean="0">
                  <a:sym typeface="Arial"/>
                </a:endParaRPr>
              </a:p>
              <a:p>
                <a:pPr marL="114300" indent="0" algn="just">
                  <a:buNone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1400" b="1" dirty="0" smtClean="0">
                    <a:sym typeface="Arial"/>
                  </a:rPr>
                  <a:t> </a:t>
                </a:r>
                <a:r>
                  <a:rPr lang="en-US" sz="1400" dirty="0" smtClean="0">
                    <a:sym typeface="Arial"/>
                  </a:rPr>
                  <a:t>: </a:t>
                </a:r>
                <a:r>
                  <a:rPr lang="en-US" sz="1400" dirty="0" err="1" smtClean="0">
                    <a:sym typeface="Arial"/>
                  </a:rPr>
                  <a:t>hyperparameter</a:t>
                </a:r>
                <a:r>
                  <a:rPr lang="en-US" sz="1400" dirty="0" smtClean="0">
                    <a:sym typeface="Arial"/>
                  </a:rPr>
                  <a:t> </a:t>
                </a:r>
                <a:r>
                  <a:rPr lang="en-US" sz="1400" dirty="0" err="1" smtClean="0">
                    <a:sym typeface="Arial"/>
                  </a:rPr>
                  <a:t>distribusi</a:t>
                </a:r>
                <a:r>
                  <a:rPr lang="en-US" sz="1400" dirty="0" smtClean="0">
                    <a:sym typeface="Arial"/>
                  </a:rPr>
                  <a:t> kata</a:t>
                </a:r>
                <a:endParaRPr lang="en-US" sz="1400" b="1" dirty="0" smtClean="0">
                  <a:sym typeface="Arial"/>
                </a:endParaRPr>
              </a:p>
              <a:p>
                <a:pPr marL="114300" indent="0" algn="just">
                  <a:buNone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400" baseline="-25000" dirty="0" smtClean="0"/>
                  <a:t>d</a:t>
                </a:r>
                <a:r>
                  <a:rPr lang="en-US" sz="1400" dirty="0"/>
                  <a:t> </a:t>
                </a:r>
                <a:r>
                  <a:rPr lang="en-US" sz="1400" dirty="0" smtClean="0"/>
                  <a:t>: </a:t>
                </a:r>
                <a:r>
                  <a:rPr lang="en-US" sz="1400" dirty="0" err="1" smtClean="0"/>
                  <a:t>distribusi</a:t>
                </a:r>
                <a:r>
                  <a:rPr lang="en-US" sz="1400" dirty="0" smtClean="0"/>
                  <a:t> </a:t>
                </a:r>
                <a:r>
                  <a:rPr lang="en-US" sz="1400" dirty="0" err="1" smtClean="0"/>
                  <a:t>probabilitas</a:t>
                </a:r>
                <a:r>
                  <a:rPr lang="en-US" sz="1400" dirty="0" smtClean="0"/>
                  <a:t> </a:t>
                </a:r>
                <a:r>
                  <a:rPr lang="en-US" sz="1400" dirty="0" err="1" smtClean="0"/>
                  <a:t>topik</a:t>
                </a:r>
                <a:r>
                  <a:rPr lang="en-US" sz="1400" dirty="0" smtClean="0"/>
                  <a:t> </a:t>
                </a:r>
                <a:r>
                  <a:rPr lang="en-US" sz="1400" dirty="0" err="1" smtClean="0"/>
                  <a:t>atas</a:t>
                </a:r>
                <a:r>
                  <a:rPr lang="en-US" sz="1400" dirty="0" smtClean="0"/>
                  <a:t> </a:t>
                </a:r>
                <a:r>
                  <a:rPr lang="en-US" sz="1400" dirty="0" err="1" smtClean="0"/>
                  <a:t>dokumen</a:t>
                </a:r>
                <a:endParaRPr lang="en-US" sz="1400" dirty="0" smtClean="0"/>
              </a:p>
              <a:p>
                <a:pPr marL="114300" indent="0" algn="just">
                  <a:buNone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𝜑</m:t>
                    </m:r>
                  </m:oMath>
                </a14:m>
                <a:r>
                  <a:rPr lang="en-US" sz="1400" dirty="0"/>
                  <a:t> : </a:t>
                </a:r>
                <a:r>
                  <a:rPr lang="en-US" sz="1400" dirty="0" err="1" smtClean="0"/>
                  <a:t>distribusi</a:t>
                </a:r>
                <a:r>
                  <a:rPr lang="en-US" sz="1400" dirty="0" smtClean="0"/>
                  <a:t> </a:t>
                </a:r>
                <a:r>
                  <a:rPr lang="en-US" sz="1400" dirty="0" err="1" smtClean="0"/>
                  <a:t>probabilitas</a:t>
                </a:r>
                <a:r>
                  <a:rPr lang="en-US" sz="1400" dirty="0" smtClean="0"/>
                  <a:t> kata </a:t>
                </a:r>
                <a:r>
                  <a:rPr lang="en-US" sz="1400" dirty="0" err="1" smtClean="0"/>
                  <a:t>atas</a:t>
                </a:r>
                <a:r>
                  <a:rPr lang="en-US" sz="1400" dirty="0" smtClean="0"/>
                  <a:t> </a:t>
                </a:r>
                <a:r>
                  <a:rPr lang="en-US" sz="1400" dirty="0" err="1" smtClean="0"/>
                  <a:t>topik</a:t>
                </a:r>
                <a:endParaRPr lang="en-US" sz="1400" dirty="0" smtClean="0"/>
              </a:p>
              <a:p>
                <a:pPr marL="114300" indent="0" algn="just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𝑑𝑛</m:t>
                        </m:r>
                      </m:sub>
                    </m:sSub>
                  </m:oMath>
                </a14:m>
                <a:r>
                  <a:rPr lang="en-US" sz="1400" dirty="0" smtClean="0"/>
                  <a:t> : </a:t>
                </a:r>
                <a:r>
                  <a:rPr lang="en-US" sz="1400" dirty="0" err="1"/>
                  <a:t>penugasan</a:t>
                </a:r>
                <a:r>
                  <a:rPr lang="en-US" sz="1400" dirty="0"/>
                  <a:t> kata-kata yang </a:t>
                </a:r>
                <a:r>
                  <a:rPr lang="en-US" sz="1400" dirty="0" err="1"/>
                  <a:t>berada</a:t>
                </a:r>
                <a:r>
                  <a:rPr lang="en-US" sz="1400" dirty="0"/>
                  <a:t> di </a:t>
                </a:r>
                <a:r>
                  <a:rPr lang="en-US" sz="1400" dirty="0" err="1"/>
                  <a:t>dalam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dokumen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ke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dalam</a:t>
                </a:r>
                <a:r>
                  <a:rPr lang="en-US" sz="1400" dirty="0"/>
                  <a:t> </a:t>
                </a:r>
                <a:r>
                  <a:rPr lang="en-US" sz="1400" dirty="0" err="1" smtClean="0"/>
                  <a:t>topik</a:t>
                </a:r>
                <a:endParaRPr lang="en-US" sz="1400" dirty="0" smtClean="0"/>
              </a:p>
              <a:p>
                <a:pPr marL="114300" indent="0" algn="just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𝑑𝑛</m:t>
                        </m:r>
                      </m:sub>
                    </m:sSub>
                  </m:oMath>
                </a14:m>
                <a:r>
                  <a:rPr lang="en-US" sz="1400" dirty="0" smtClean="0"/>
                  <a:t> : kata yang </a:t>
                </a:r>
                <a:r>
                  <a:rPr lang="en-US" sz="1400" dirty="0" err="1" smtClean="0"/>
                  <a:t>diamati</a:t>
                </a:r>
                <a:endParaRPr lang="en-US" sz="1400" dirty="0" smtClean="0"/>
              </a:p>
              <a:p>
                <a:pPr marL="114300" indent="0" algn="just">
                  <a:buNone/>
                </a:pPr>
                <a:r>
                  <a:rPr lang="en-US" sz="1400" dirty="0" smtClean="0"/>
                  <a:t> </a:t>
                </a:r>
                <a:endParaRPr lang="en-US" sz="1400" dirty="0">
                  <a:sym typeface="Arial"/>
                </a:endParaRPr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384" y="2857468"/>
                <a:ext cx="8048259" cy="1919647"/>
              </a:xfrm>
              <a:prstGeom prst="rect">
                <a:avLst/>
              </a:prstGeom>
              <a:blipFill rotWithShape="0">
                <a:blip r:embed="rId4"/>
                <a:stretch>
                  <a:fillRect b="-1047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3821987" y="4593319"/>
            <a:ext cx="5322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gambar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:</a:t>
            </a:r>
          </a:p>
          <a:p>
            <a:pPr algn="r"/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[38] X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Hu and A. Ng, “Lecture 10 – Latent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Dirichlet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Allocation,” 2018.</a:t>
            </a:r>
          </a:p>
        </p:txBody>
      </p:sp>
    </p:spTree>
    <p:extLst>
      <p:ext uri="{BB962C8B-B14F-4D97-AF65-F5344CB8AC3E}">
        <p14:creationId xmlns:p14="http://schemas.microsoft.com/office/powerpoint/2010/main" val="316624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 smtClean="0"/>
              <a:t>Latent </a:t>
            </a:r>
            <a:r>
              <a:rPr lang="en-US" i="1" dirty="0" err="1" smtClean="0"/>
              <a:t>Dirichlet</a:t>
            </a:r>
            <a:r>
              <a:rPr lang="en-US" i="1" dirty="0" smtClean="0"/>
              <a:t> Allocation</a:t>
            </a:r>
            <a:r>
              <a:rPr lang="en-US" dirty="0" smtClean="0"/>
              <a:t> </a:t>
            </a:r>
            <a:r>
              <a:rPr lang="en-US" i="1" dirty="0" smtClean="0"/>
              <a:t>(LDA)</a:t>
            </a:r>
            <a:r>
              <a:rPr lang="en-US" dirty="0" smtClean="0"/>
              <a:t> 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114300" indent="0">
                  <a:buNone/>
                </a:pPr>
                <a:r>
                  <a:rPr lang="en-US" sz="1600" dirty="0" err="1"/>
                  <a:t>Distribusi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gabungan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atas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campuran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topik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600" baseline="-25000" dirty="0"/>
                  <a:t>d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dalam</a:t>
                </a:r>
                <a:r>
                  <a:rPr lang="en-US" sz="1600" dirty="0"/>
                  <a:t> </a:t>
                </a:r>
                <a:r>
                  <a:rPr lang="en-US" sz="1600" dirty="0" err="1"/>
                  <a:t>himpunan</a:t>
                </a:r>
                <a:r>
                  <a:rPr lang="en-US" sz="1600" dirty="0"/>
                  <a:t> M, </a:t>
                </a:r>
                <a:r>
                  <a:rPr lang="en-US" sz="1600" dirty="0" err="1"/>
                  <a:t>topik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𝑑𝑛</m:t>
                        </m:r>
                      </m:sub>
                    </m:sSub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dalam</a:t>
                </a:r>
                <a:r>
                  <a:rPr lang="en-US" sz="1600" dirty="0"/>
                  <a:t> </a:t>
                </a:r>
                <a:r>
                  <a:rPr lang="en-US" sz="1600" dirty="0" err="1"/>
                  <a:t>himpunan</a:t>
                </a:r>
                <a:r>
                  <a:rPr lang="en-US" sz="1600" dirty="0"/>
                  <a:t> N, </a:t>
                </a:r>
                <a:r>
                  <a:rPr lang="en-US" sz="1600" dirty="0" err="1"/>
                  <a:t>dan</a:t>
                </a:r>
                <a:r>
                  <a:rPr lang="en-US" sz="1600" dirty="0"/>
                  <a:t> kata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𝑑𝑛</m:t>
                        </m:r>
                      </m:sub>
                    </m:sSub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dalam</a:t>
                </a:r>
                <a:r>
                  <a:rPr lang="en-US" sz="1600" dirty="0"/>
                  <a:t> </a:t>
                </a:r>
                <a:r>
                  <a:rPr lang="en-US" sz="1600" dirty="0" err="1"/>
                  <a:t>himpunan</a:t>
                </a:r>
                <a:r>
                  <a:rPr lang="en-US" sz="1600" dirty="0"/>
                  <a:t> N </a:t>
                </a:r>
                <a:r>
                  <a:rPr lang="en-US" sz="1600" dirty="0" err="1"/>
                  <a:t>diberikan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dan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adalah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sebagai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berikut</a:t>
                </a:r>
                <a:r>
                  <a:rPr lang="en-US" sz="1600" dirty="0"/>
                  <a:t> : </a:t>
                </a:r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1" i="1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nary>
                        <m:naryPr>
                          <m:chr m:val="∏"/>
                          <m:limLoc m:val="subSup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sz="1600" dirty="0" smtClean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>
                  <a:buNone/>
                </a:pPr>
                <a:r>
                  <a:rPr lang="en-US" sz="1600" dirty="0" err="1"/>
                  <a:t>Dalam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menggunakan</a:t>
                </a:r>
                <a:r>
                  <a:rPr lang="en-US" sz="1600" dirty="0"/>
                  <a:t> LDA </a:t>
                </a:r>
                <a:r>
                  <a:rPr lang="en-US" sz="1600" dirty="0" err="1"/>
                  <a:t>terdapat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masalah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inferensi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utama</a:t>
                </a:r>
                <a:r>
                  <a:rPr lang="en-US" sz="1600" dirty="0"/>
                  <a:t> yang </a:t>
                </a:r>
                <a:r>
                  <a:rPr lang="en-US" sz="1600" dirty="0" err="1"/>
                  <a:t>perlu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dipecahkan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yaitu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menghitung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distribusi</a:t>
                </a:r>
                <a:r>
                  <a:rPr lang="en-US" sz="1600" dirty="0"/>
                  <a:t> posterior </a:t>
                </a:r>
                <a:r>
                  <a:rPr lang="en-US" sz="1600" dirty="0" err="1"/>
                  <a:t>dari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variabel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laten</a:t>
                </a:r>
                <a:r>
                  <a:rPr lang="en-US" sz="1600" dirty="0"/>
                  <a:t> yang </a:t>
                </a:r>
                <a:r>
                  <a:rPr lang="en-US" sz="1600" dirty="0" err="1"/>
                  <a:t>ada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dalam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dokumen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berikut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adalah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distribusi</a:t>
                </a:r>
                <a:r>
                  <a:rPr lang="en-US" sz="1600" dirty="0"/>
                  <a:t> posterior LDA :</a:t>
                </a:r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  <m:e>
                          <m:r>
                            <a:rPr lang="en-US" sz="1600" b="1" i="1">
                              <a:latin typeface="Cambria Math" panose="02040503050406030204" pitchFamily="18" charset="0"/>
                            </a:rPr>
                            <m:t>𝒘</m:t>
                          </m:r>
                          <m:r>
                            <a:rPr lang="en-US" sz="1600" b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16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num>
                        <m:den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1600" dirty="0"/>
              </a:p>
              <a:p>
                <a:pPr marL="114300" indent="0">
                  <a:buNone/>
                </a:pPr>
                <a:r>
                  <a:rPr lang="en-US" sz="1600" dirty="0" err="1" smtClean="0"/>
                  <a:t>Dengan</a:t>
                </a:r>
                <a:r>
                  <a:rPr lang="en-US" sz="1600" dirty="0" smtClean="0"/>
                  <a:t> </a:t>
                </a:r>
                <a:r>
                  <a:rPr lang="en-US" sz="1600" dirty="0" err="1" smtClean="0"/>
                  <a:t>bentuk</a:t>
                </a:r>
                <a:r>
                  <a:rPr lang="en-US" sz="1600" dirty="0" smtClean="0"/>
                  <a:t> lain </a:t>
                </a:r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1" i="1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  <m:e>
                          <m:r>
                            <a:rPr lang="en-US" sz="1600" b="1" i="1">
                              <a:latin typeface="Cambria Math" panose="02040503050406030204" pitchFamily="18" charset="0"/>
                            </a:rPr>
                            <m:t>𝒘</m:t>
                          </m:r>
                          <m:r>
                            <a:rPr lang="en-US" sz="1600" b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sz="16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f>
                            <m:f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sz="1600">
                                  <a:latin typeface="Cambria Math" panose="02040503050406030204" pitchFamily="18" charset="0"/>
                                </a:rPr>
                                <m:t>Γ</m:t>
                              </m:r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∑"/>
                                      <m:limLoc m:val="subSup"/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𝛼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sub>
                                      </m:sSub>
                                    </m:e>
                                  </m:nary>
                                  <m:r>
                                    <a:rPr lang="en-US" sz="160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</m:num>
                            <m:den>
                              <m:nary>
                                <m:naryPr>
                                  <m:chr m:val="∏"/>
                                  <m:limLoc m:val="subSup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p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600">
                                      <a:latin typeface="Cambria Math" panose="02040503050406030204" pitchFamily="18" charset="0"/>
                                    </a:rPr>
                                    <m:t>Γ</m:t>
                                  </m:r>
                                  <m:d>
                                    <m:d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𝛼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nary>
                            </m:den>
                          </m:f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 </m:t>
                          </m:r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∏"/>
                                      <m:limLoc m:val="subSup"/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p>
                                    <m:e>
                                      <m:sSubSup>
                                        <m:sSubSup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sub>
                                        <m:sup>
                                          <m:sSub>
                                            <m:sSubPr>
                                              <m:ctrlP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  <m:t>𝑒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−1</m:t>
                                          </m:r>
                                        </m:sup>
                                      </m:sSubSup>
                                    </m:e>
                                  </m:nary>
                                </m:e>
                              </m:d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hr m:val="∏"/>
                                      <m:limLoc m:val="subSup"/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  <m:e>
                                      <m:nary>
                                        <m:naryPr>
                                          <m:chr m:val="∑"/>
                                          <m:limLoc m:val="subSup"/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p>
                                        <m:e>
                                          <m:nary>
                                            <m:naryPr>
                                              <m:chr m:val="∏"/>
                                              <m:limLoc m:val="subSup"/>
                                              <m:ctrlP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naryPr>
                                            <m:sub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  <m:t>=1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1600" i="1">
                                                  <a:latin typeface="Cambria Math" panose="02040503050406030204" pitchFamily="18" charset="0"/>
                                                </a:rPr>
                                                <m:t>𝑉</m:t>
                                              </m:r>
                                            </m:sup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en-US" sz="16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d>
                                                    <m:dPr>
                                                      <m:ctrlP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dPr>
                                                    <m:e>
                                                      <m:sSub>
                                                        <m:sSubPr>
                                                          <m:ctrlPr>
                                                            <a:rPr lang="en-US" sz="1600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sSubPr>
                                                        <m:e>
                                                          <m:r>
                                                            <a:rPr lang="en-US" sz="1600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𝜃</m:t>
                                                          </m:r>
                                                        </m:e>
                                                        <m:sub>
                                                          <m:r>
                                                            <a:rPr lang="en-US" sz="1600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𝑖</m:t>
                                                          </m:r>
                                                        </m:sub>
                                                      </m:sSub>
                                                      <m:sSub>
                                                        <m:sSubPr>
                                                          <m:ctrlPr>
                                                            <a:rPr lang="en-US" sz="1600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sSubPr>
                                                        <m:e>
                                                          <m:r>
                                                            <a:rPr lang="en-US" sz="1600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𝛽</m:t>
                                                          </m:r>
                                                        </m:e>
                                                        <m:sub>
                                                          <m:r>
                                                            <a:rPr lang="en-US" sz="1600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𝑖𝑗</m:t>
                                                          </m:r>
                                                        </m:sub>
                                                      </m:sSub>
                                                    </m:e>
                                                  </m:d>
                                                </m:e>
                                                <m:sup>
                                                  <m:sSubSup>
                                                    <m:sSubSupPr>
                                                      <m:ctrlP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SupPr>
                                                    <m:e>
                                                      <m: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𝑤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𝑛</m:t>
                                                      </m:r>
                                                    </m:sub>
                                                    <m:sup>
                                                      <m:r>
                                                        <a:rPr lang="en-US" sz="16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𝑗</m:t>
                                                      </m:r>
                                                    </m:sup>
                                                  </m:sSubSup>
                                                </m:sup>
                                              </m:sSup>
                                            </m:e>
                                          </m:nary>
                                        </m:e>
                                      </m:nary>
                                    </m:e>
                                  </m:nary>
                                </m:e>
                              </m:d>
                            </m:e>
                          </m:nary>
                        </m:den>
                      </m:f>
                      <m:r>
                        <a:rPr lang="en-US" sz="1600" i="1"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1600" i="1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sz="1600" dirty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 algn="just">
                  <a:buNone/>
                </a:pPr>
                <a:endParaRPr lang="en-US" sz="1600" dirty="0">
                  <a:sym typeface="Arial"/>
                </a:endParaRPr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blipFill rotWithShape="0">
                <a:blip r:embed="rId3"/>
                <a:stretch>
                  <a:fillRect b="-1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48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479988" y="194554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Pertanyaan SemHas</a:t>
            </a:r>
            <a:endParaRPr b="1" dirty="0"/>
          </a:p>
        </p:txBody>
      </p:sp>
      <p:sp>
        <p:nvSpPr>
          <p:cNvPr id="3" name="TextBox 2"/>
          <p:cNvSpPr txBox="1"/>
          <p:nvPr/>
        </p:nvSpPr>
        <p:spPr>
          <a:xfrm>
            <a:off x="479988" y="1175055"/>
            <a:ext cx="630019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ts val="3600"/>
            </a:pP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Pak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Ary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: </a:t>
            </a:r>
          </a:p>
          <a:p>
            <a:pPr marL="457200" indent="-457200">
              <a:buClr>
                <a:schemeClr val="bg1"/>
              </a:buClr>
              <a:buSzPct val="100000"/>
              <a:buAutoNum type="arabicPeriod"/>
            </a:pP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Apa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bedanya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batch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dan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online ?</a:t>
            </a:r>
            <a:endParaRPr lang="en-US" sz="2000" dirty="0" smtClean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457200" indent="-457200">
              <a:buClr>
                <a:schemeClr val="bg1"/>
              </a:buClr>
              <a:buSzPct val="100000"/>
              <a:buAutoNum type="arabicPeriod"/>
            </a:pP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Apakah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M-Step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perlu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nilai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E-Step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terlebih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dahulu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? </a:t>
            </a:r>
            <a:endParaRPr lang="en-US"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457200" indent="-457200">
              <a:buClr>
                <a:schemeClr val="bg1"/>
              </a:buClr>
              <a:buSzPct val="100000"/>
              <a:buAutoNum type="arabicPeriod"/>
            </a:pP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Jelaskan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algoritma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batch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dan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online ?</a:t>
            </a:r>
            <a:endParaRPr lang="en-US" sz="2000" dirty="0" smtClean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457200" indent="-457200">
              <a:buClr>
                <a:schemeClr val="bg1"/>
              </a:buClr>
              <a:buSzPct val="100000"/>
              <a:buAutoNum type="arabicPeriod"/>
            </a:pP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Jelaskan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generative process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dari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LDA</a:t>
            </a:r>
          </a:p>
          <a:p>
            <a:pPr marL="457200" indent="-457200">
              <a:buClr>
                <a:schemeClr val="bg1"/>
              </a:buClr>
              <a:buSzPct val="100000"/>
              <a:buAutoNum type="arabicPeriod"/>
            </a:pP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Apa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itu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Aturan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Bayes ?</a:t>
            </a:r>
            <a:endParaRPr lang="en-US" sz="2000" dirty="0" smtClean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457200" indent="-457200">
              <a:buClr>
                <a:schemeClr val="bg1"/>
              </a:buClr>
              <a:buSzPct val="100000"/>
              <a:buAutoNum type="arabicPeriod"/>
            </a:pP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Makna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dari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Coherence Score </a:t>
            </a:r>
            <a:r>
              <a:rPr lang="en-US" sz="2000" dirty="0" err="1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dan</a:t>
            </a:r>
            <a:r>
              <a:rPr lang="en-US" sz="2000" dirty="0" smtClean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perplexity</a:t>
            </a:r>
            <a:endParaRPr lang="en-US" sz="2000" dirty="0" smtClean="0">
              <a:solidFill>
                <a:schemeClr val="bg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>
              <a:buSzPts val="3600"/>
            </a:pPr>
            <a:endParaRPr lang="en-US" sz="1600" dirty="0" smtClean="0">
              <a:solidFill>
                <a:schemeClr val="bg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  <p:extLst>
      <p:ext uri="{BB962C8B-B14F-4D97-AF65-F5344CB8AC3E}">
        <p14:creationId xmlns:p14="http://schemas.microsoft.com/office/powerpoint/2010/main" val="294279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/>
              <a:t>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r>
              <a:rPr lang="en-US" dirty="0"/>
              <a:t> </a:t>
            </a:r>
            <a:r>
              <a:rPr lang="en-US" i="1" dirty="0"/>
              <a:t>(LDA)</a:t>
            </a:r>
            <a:r>
              <a:rPr lang="en-US" dirty="0"/>
              <a:t> 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114300" indent="0">
                  <a:buNone/>
                </a:pPr>
                <a:r>
                  <a:rPr lang="en-US" sz="1500" dirty="0" smtClean="0"/>
                  <a:t>	</a:t>
                </a:r>
                <a:r>
                  <a:rPr lang="en-US" sz="1500" dirty="0" err="1"/>
                  <a:t>M</a:t>
                </a:r>
                <a:r>
                  <a:rPr lang="en-US" sz="1500" dirty="0" err="1" smtClean="0"/>
                  <a:t>engaproksimasikan</a:t>
                </a:r>
                <a:r>
                  <a:rPr lang="en-US" sz="1500" dirty="0" smtClean="0"/>
                  <a:t> </a:t>
                </a:r>
                <a:r>
                  <a:rPr lang="en-US" sz="1500" dirty="0" err="1" smtClean="0"/>
                  <a:t>distribusi</a:t>
                </a:r>
                <a:r>
                  <a:rPr lang="en-US" sz="1500" dirty="0" smtClean="0"/>
                  <a:t> posterior </a:t>
                </a:r>
                <a:r>
                  <a:rPr lang="en-US" sz="1500" dirty="0" err="1"/>
                  <a:t>dengan</a:t>
                </a:r>
                <a:r>
                  <a:rPr lang="en-US" sz="1500" dirty="0"/>
                  <a:t> </a:t>
                </a:r>
                <a:r>
                  <a:rPr lang="en-US" sz="1500" dirty="0" err="1"/>
                  <a:t>menggunakan</a:t>
                </a:r>
                <a:r>
                  <a:rPr lang="en-US" sz="1500" dirty="0"/>
                  <a:t> </a:t>
                </a:r>
                <a:r>
                  <a:rPr lang="en-US" sz="1500" i="1" dirty="0" err="1"/>
                  <a:t>Variational</a:t>
                </a:r>
                <a:r>
                  <a:rPr lang="en-US" sz="1500" i="1" dirty="0"/>
                  <a:t> </a:t>
                </a:r>
                <a:r>
                  <a:rPr lang="en-US" sz="1500" dirty="0"/>
                  <a:t>Inference. Ide </a:t>
                </a:r>
                <a:r>
                  <a:rPr lang="en-US" sz="1500" dirty="0" err="1"/>
                  <a:t>utama</a:t>
                </a:r>
                <a:r>
                  <a:rPr lang="en-US" sz="1500" dirty="0"/>
                  <a:t> </a:t>
                </a:r>
                <a:r>
                  <a:rPr lang="en-US" sz="1500" dirty="0" err="1"/>
                  <a:t>dalam</a:t>
                </a:r>
                <a:r>
                  <a:rPr lang="en-US" sz="1500" dirty="0"/>
                  <a:t> </a:t>
                </a:r>
                <a:r>
                  <a:rPr lang="en-US" sz="1500" dirty="0" err="1"/>
                  <a:t>metode</a:t>
                </a:r>
                <a:r>
                  <a:rPr lang="en-US" sz="1500" dirty="0"/>
                  <a:t> </a:t>
                </a:r>
                <a:r>
                  <a:rPr lang="en-US" sz="1500" i="1" dirty="0" err="1"/>
                  <a:t>Variational</a:t>
                </a:r>
                <a:r>
                  <a:rPr lang="en-US" sz="1500" i="1" dirty="0"/>
                  <a:t> Inference </a:t>
                </a:r>
                <a:r>
                  <a:rPr lang="en-US" sz="1500" dirty="0" err="1"/>
                  <a:t>ini</a:t>
                </a:r>
                <a:r>
                  <a:rPr lang="en-US" sz="1500" dirty="0"/>
                  <a:t> </a:t>
                </a:r>
                <a:r>
                  <a:rPr lang="en-US" sz="1500" dirty="0" err="1"/>
                  <a:t>adalah</a:t>
                </a:r>
                <a:r>
                  <a:rPr lang="en-US" sz="1500" dirty="0"/>
                  <a:t> </a:t>
                </a:r>
                <a:r>
                  <a:rPr lang="en-US" sz="1500" dirty="0" err="1"/>
                  <a:t>memilih</a:t>
                </a:r>
                <a:r>
                  <a:rPr lang="en-US" sz="1500" dirty="0"/>
                  <a:t> </a:t>
                </a:r>
                <a:r>
                  <a:rPr lang="en-US" sz="1500" dirty="0" err="1"/>
                  <a:t>keluarga</a:t>
                </a:r>
                <a:r>
                  <a:rPr lang="en-US" sz="1500" dirty="0"/>
                  <a:t> </a:t>
                </a:r>
                <a:r>
                  <a:rPr lang="en-US" sz="1500" dirty="0" err="1"/>
                  <a:t>distribusi</a:t>
                </a:r>
                <a:r>
                  <a:rPr lang="en-US" sz="1500" dirty="0"/>
                  <a:t> </a:t>
                </a:r>
                <a:r>
                  <a:rPr lang="en-US" sz="1500" dirty="0" err="1"/>
                  <a:t>variasi</a:t>
                </a:r>
                <a:r>
                  <a:rPr lang="en-US" sz="1500" dirty="0"/>
                  <a:t> </a:t>
                </a:r>
                <a:r>
                  <a:rPr lang="en-US" sz="1500" dirty="0" err="1"/>
                  <a:t>atas</a:t>
                </a:r>
                <a:r>
                  <a:rPr lang="en-US" sz="1500" dirty="0"/>
                  <a:t> </a:t>
                </a:r>
                <a:r>
                  <a:rPr lang="en-US" sz="1500" dirty="0" err="1"/>
                  <a:t>variabel</a:t>
                </a:r>
                <a:r>
                  <a:rPr lang="en-US" sz="1500" dirty="0"/>
                  <a:t> </a:t>
                </a:r>
                <a:r>
                  <a:rPr lang="en-US" sz="1500" dirty="0" err="1"/>
                  <a:t>laten</a:t>
                </a:r>
                <a:r>
                  <a:rPr lang="en-US" sz="1500" dirty="0"/>
                  <a:t> </a:t>
                </a:r>
                <a:r>
                  <a:rPr lang="en-US" sz="1500" dirty="0" err="1"/>
                  <a:t>dengan</a:t>
                </a:r>
                <a:r>
                  <a:rPr lang="en-US" sz="1500" dirty="0"/>
                  <a:t> parameter </a:t>
                </a:r>
                <a:r>
                  <a:rPr lang="en-US" sz="1500" dirty="0" err="1"/>
                  <a:t>variasinya</a:t>
                </a:r>
                <a:r>
                  <a:rPr lang="en-US" sz="1500" dirty="0"/>
                  <a:t> </a:t>
                </a:r>
                <a:r>
                  <a:rPr lang="en-US" sz="1500" dirty="0" err="1" smtClean="0"/>
                  <a:t>sendiri</a:t>
                </a:r>
                <a:r>
                  <a:rPr lang="en-US" sz="1500" dirty="0" smtClean="0"/>
                  <a:t>. </a:t>
                </a:r>
                <a:r>
                  <a:rPr lang="en-US" sz="1500" dirty="0" err="1"/>
                  <a:t>Dimana</a:t>
                </a:r>
                <a:r>
                  <a:rPr lang="en-US" sz="1500" dirty="0"/>
                  <a:t> posterior </a:t>
                </a:r>
                <a:r>
                  <a:rPr lang="en-US" sz="1500" dirty="0" err="1"/>
                  <a:t>atas</a:t>
                </a:r>
                <a:r>
                  <a:rPr lang="en-US" sz="1500" dirty="0"/>
                  <a:t> </a:t>
                </a:r>
                <a:r>
                  <a:rPr lang="en-US" sz="1500" dirty="0" err="1"/>
                  <a:t>penugasan</a:t>
                </a:r>
                <a:r>
                  <a:rPr lang="en-US" sz="1500" dirty="0"/>
                  <a:t> </a:t>
                </a:r>
                <a:r>
                  <a:rPr lang="en-US" sz="1500" dirty="0" err="1"/>
                  <a:t>topik</a:t>
                </a:r>
                <a:r>
                  <a:rPr lang="en-US" sz="1500" dirty="0"/>
                  <a:t> per-kata </a:t>
                </a:r>
                <a14:m>
                  <m:oMath xmlns:m="http://schemas.openxmlformats.org/officeDocument/2006/math">
                    <m:r>
                      <a:rPr lang="en-US" sz="1500" i="1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1500" dirty="0"/>
                  <a:t> </a:t>
                </a:r>
                <a:r>
                  <a:rPr lang="en-US" sz="1500" dirty="0" err="1"/>
                  <a:t>diparameterisasikan</a:t>
                </a:r>
                <a:r>
                  <a:rPr lang="en-US" sz="1500" dirty="0"/>
                  <a:t> </a:t>
                </a:r>
                <a:r>
                  <a:rPr lang="en-US" sz="1500" dirty="0" err="1"/>
                  <a:t>oleh</a:t>
                </a:r>
                <a:r>
                  <a:rPr lang="en-US" sz="1500" dirty="0"/>
                  <a:t> </a:t>
                </a:r>
                <a14:m>
                  <m:oMath xmlns:m="http://schemas.openxmlformats.org/officeDocument/2006/math">
                    <m:r>
                      <a:rPr lang="en-US" sz="15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sz="1500" dirty="0"/>
                  <a:t>, posterior </a:t>
                </a:r>
                <a:r>
                  <a:rPr lang="en-US" sz="1500" dirty="0" err="1"/>
                  <a:t>atas</a:t>
                </a:r>
                <a:r>
                  <a:rPr lang="en-US" sz="1500" dirty="0"/>
                  <a:t> </a:t>
                </a:r>
                <a:r>
                  <a:rPr lang="en-US" sz="1500" dirty="0" err="1"/>
                  <a:t>bobot</a:t>
                </a:r>
                <a:r>
                  <a:rPr lang="en-US" sz="1500" dirty="0"/>
                  <a:t> </a:t>
                </a:r>
                <a:r>
                  <a:rPr lang="en-US" sz="1500" dirty="0" err="1"/>
                  <a:t>topik</a:t>
                </a:r>
                <a:r>
                  <a:rPr lang="en-US" sz="1500" dirty="0"/>
                  <a:t> per-</a:t>
                </a:r>
                <a:r>
                  <a:rPr lang="en-US" sz="1500" dirty="0" err="1"/>
                  <a:t>dokumen</a:t>
                </a:r>
                <a:r>
                  <a:rPr lang="en-US" sz="1500" dirty="0"/>
                  <a:t> </a:t>
                </a:r>
                <a14:m>
                  <m:oMath xmlns:m="http://schemas.openxmlformats.org/officeDocument/2006/math">
                    <m:r>
                      <a:rPr lang="en-US" sz="15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500" dirty="0"/>
                  <a:t> </a:t>
                </a:r>
                <a:r>
                  <a:rPr lang="en-US" sz="1500" dirty="0" err="1"/>
                  <a:t>diparameterisasikan</a:t>
                </a:r>
                <a:r>
                  <a:rPr lang="en-US" sz="1500" dirty="0"/>
                  <a:t> </a:t>
                </a:r>
                <a:r>
                  <a:rPr lang="en-US" sz="1500" dirty="0" err="1"/>
                  <a:t>oleh</a:t>
                </a:r>
                <a:r>
                  <a:rPr lang="en-US" sz="1500" dirty="0"/>
                  <a:t> </a:t>
                </a:r>
                <a14:m>
                  <m:oMath xmlns:m="http://schemas.openxmlformats.org/officeDocument/2006/math">
                    <m:r>
                      <a:rPr lang="en-US" sz="15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sz="1500" dirty="0"/>
                  <a:t>, </a:t>
                </a:r>
                <a:r>
                  <a:rPr lang="en-US" sz="1500" dirty="0" err="1"/>
                  <a:t>dan</a:t>
                </a:r>
                <a:r>
                  <a:rPr lang="en-US" sz="1500" dirty="0"/>
                  <a:t> posterior </a:t>
                </a:r>
                <a:r>
                  <a:rPr lang="en-US" sz="1500" dirty="0" err="1"/>
                  <a:t>atas</a:t>
                </a:r>
                <a:r>
                  <a:rPr lang="en-US" sz="1500" dirty="0"/>
                  <a:t> </a:t>
                </a:r>
                <a:r>
                  <a:rPr lang="en-US" sz="1500" dirty="0" err="1"/>
                  <a:t>topik</a:t>
                </a:r>
                <a:r>
                  <a:rPr lang="en-US" sz="1500" dirty="0"/>
                  <a:t> </a:t>
                </a:r>
                <a14:m>
                  <m:oMath xmlns:m="http://schemas.openxmlformats.org/officeDocument/2006/math">
                    <m:r>
                      <a:rPr lang="en-US" sz="1500" i="1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1500" dirty="0"/>
                  <a:t> </a:t>
                </a:r>
                <a:r>
                  <a:rPr lang="en-US" sz="1500" dirty="0" err="1"/>
                  <a:t>diparameterisasikan</a:t>
                </a:r>
                <a:r>
                  <a:rPr lang="en-US" sz="1500" dirty="0"/>
                  <a:t> </a:t>
                </a:r>
                <a:r>
                  <a:rPr lang="en-US" sz="1500" dirty="0" err="1"/>
                  <a:t>oleh</a:t>
                </a:r>
                <a:r>
                  <a:rPr lang="en-US" sz="1500" dirty="0"/>
                  <a:t> </a:t>
                </a:r>
                <a:r>
                  <a:rPr lang="en-US" sz="1500" dirty="0" smtClean="0"/>
                  <a:t>λ.</a:t>
                </a:r>
              </a:p>
              <a:p>
                <a:pPr marL="114300" indent="0">
                  <a:buNone/>
                </a:pPr>
                <a:endParaRPr lang="en-US" sz="1500" dirty="0"/>
              </a:p>
              <a:p>
                <a:pPr marL="114300" indent="0">
                  <a:buNone/>
                </a:pPr>
                <a:endParaRPr lang="en-US" sz="1500" dirty="0"/>
              </a:p>
              <a:p>
                <a:pPr marL="114300" indent="0" algn="just">
                  <a:buNone/>
                </a:pPr>
                <a:endParaRPr lang="en-US" sz="1500" dirty="0">
                  <a:sym typeface="Arial"/>
                </a:endParaRPr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586" y="2395350"/>
            <a:ext cx="2282731" cy="166273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18822" y="4302098"/>
            <a:ext cx="73443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Sumber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</a:t>
            </a: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</a:pP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[8] M. D. Hoffman, D. M.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and F. Bach, “Online learning for Latent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Dirichlet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Allocation,” 2010</a:t>
            </a: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</a:t>
            </a:r>
            <a:endParaRPr lang="en-US" sz="1100" dirty="0">
              <a:solidFill>
                <a:schemeClr val="lt1"/>
              </a:solidFill>
              <a:latin typeface="Maven Pro"/>
              <a:ea typeface="Maven Pro"/>
              <a:cs typeface="Maven Pro"/>
            </a:endParaRP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[9</a:t>
            </a: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] D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M.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A. Y. Ng, and M. I. Jordan, “Latent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dirichlet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allocation,” 2003</a:t>
            </a:r>
            <a:r>
              <a:rPr lang="en-US" sz="11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</a:t>
            </a:r>
          </a:p>
          <a:p>
            <a:pPr>
              <a:buClr>
                <a:schemeClr val="lt1"/>
              </a:buClr>
              <a:buSzPts val="1800"/>
            </a:pP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[39] D. M. 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</a:t>
            </a:r>
            <a:r>
              <a:rPr lang="en-US" sz="11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Variational</a:t>
            </a:r>
            <a:r>
              <a:rPr lang="en-US" sz="11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Inference,” pp. 1–12.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endParaRPr lang="en-US" sz="1100" dirty="0">
              <a:solidFill>
                <a:schemeClr val="lt1"/>
              </a:solidFill>
              <a:latin typeface="Maven Pro"/>
              <a:ea typeface="Maven Pro"/>
              <a:cs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2267359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/>
              <a:t>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r>
              <a:rPr lang="en-US" dirty="0"/>
              <a:t> </a:t>
            </a:r>
            <a:r>
              <a:rPr lang="en-US" i="1" dirty="0"/>
              <a:t>(LDA)</a:t>
            </a:r>
            <a:r>
              <a:rPr lang="en-US" dirty="0"/>
              <a:t> 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114300" indent="0">
                  <a:buNone/>
                </a:pPr>
                <a:r>
                  <a:rPr lang="en-US" sz="1600" dirty="0"/>
                  <a:t>	</a:t>
                </a:r>
                <a:r>
                  <a:rPr lang="en-US" dirty="0" err="1" smtClean="0"/>
                  <a:t>Persamaan</a:t>
                </a:r>
                <a:r>
                  <a:rPr lang="en-US" dirty="0" smtClean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posterior yang </a:t>
                </a:r>
                <a:r>
                  <a:rPr lang="en-US" dirty="0" err="1"/>
                  <a:t>sudah</a:t>
                </a:r>
                <a:r>
                  <a:rPr lang="en-US" dirty="0"/>
                  <a:t> </a:t>
                </a:r>
                <a:r>
                  <a:rPr lang="en-US" dirty="0" err="1"/>
                  <a:t>diparameterisasikan</a:t>
                </a:r>
                <a:r>
                  <a:rPr lang="en-US" dirty="0"/>
                  <a:t> </a:t>
                </a:r>
                <a:r>
                  <a:rPr lang="en-US" dirty="0" err="1"/>
                  <a:t>oleh</a:t>
                </a:r>
                <a:r>
                  <a:rPr lang="en-US" dirty="0"/>
                  <a:t> parameter </a:t>
                </a:r>
                <a:r>
                  <a:rPr lang="en-US" dirty="0" err="1"/>
                  <a:t>variasi</a:t>
                </a:r>
                <a:r>
                  <a:rPr lang="en-US" dirty="0"/>
                  <a:t> </a:t>
                </a:r>
                <a:r>
                  <a:rPr lang="en-US" dirty="0" err="1"/>
                  <a:t>dan</a:t>
                </a:r>
                <a:r>
                  <a:rPr lang="en-US" dirty="0"/>
                  <a:t> </a:t>
                </a:r>
                <a:r>
                  <a:rPr lang="en-US" dirty="0" err="1"/>
                  <a:t>menjadi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</a:t>
                </a:r>
                <a:r>
                  <a:rPr lang="en-US" dirty="0" err="1"/>
                  <a:t>variasi</a:t>
                </a:r>
                <a:r>
                  <a:rPr lang="en-US" dirty="0"/>
                  <a:t> </a:t>
                </a:r>
                <a:r>
                  <a:rPr lang="en-US" dirty="0" err="1"/>
                  <a:t>adalah</a:t>
                </a:r>
                <a:r>
                  <a:rPr lang="en-US" dirty="0"/>
                  <a:t> </a:t>
                </a:r>
                <a:r>
                  <a:rPr lang="en-US" dirty="0" err="1"/>
                  <a:t>sebagai</a:t>
                </a:r>
                <a:r>
                  <a:rPr lang="en-US" dirty="0"/>
                  <a:t> </a:t>
                </a:r>
                <a:r>
                  <a:rPr lang="en-US" dirty="0" err="1"/>
                  <a:t>berikut</a:t>
                </a:r>
                <a:r>
                  <a:rPr lang="en-US" dirty="0"/>
                  <a:t> : </a:t>
                </a:r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</m:d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</m:d>
                      <m:nary>
                        <m:naryPr>
                          <m:chr m:val="∏"/>
                          <m:limLoc m:val="undOvr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 marL="114300" indent="0">
                  <a:buNone/>
                </a:pPr>
                <a:r>
                  <a:rPr lang="en-US" dirty="0" err="1"/>
                  <a:t>Dalam</a:t>
                </a:r>
                <a:r>
                  <a:rPr lang="en-US" dirty="0"/>
                  <a:t> </a:t>
                </a:r>
                <a:r>
                  <a:rPr lang="en-US" i="1" dirty="0" err="1"/>
                  <a:t>Variational</a:t>
                </a:r>
                <a:r>
                  <a:rPr lang="en-US" i="1" dirty="0"/>
                  <a:t> Inference</a:t>
                </a:r>
                <a:r>
                  <a:rPr lang="en-US" dirty="0"/>
                  <a:t>, </a:t>
                </a:r>
                <a:r>
                  <a:rPr lang="en-US" dirty="0" err="1"/>
                  <a:t>distribusi</a:t>
                </a:r>
                <a:r>
                  <a:rPr lang="en-US" dirty="0"/>
                  <a:t> posterior yang </a:t>
                </a:r>
                <a:r>
                  <a:rPr lang="en-US" dirty="0" err="1"/>
                  <a:t>sebenarnya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𝒘</m:t>
                        </m:r>
                        <m:r>
                          <a:rPr lang="en-US" b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diperkirakan</a:t>
                </a:r>
                <a:r>
                  <a:rPr lang="en-US" dirty="0"/>
                  <a:t> </a:t>
                </a:r>
                <a:r>
                  <a:rPr lang="en-US" dirty="0" err="1"/>
                  <a:t>oleh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</a:t>
                </a:r>
                <a:r>
                  <a:rPr lang="en-US" dirty="0" err="1"/>
                  <a:t>variasi</a:t>
                </a:r>
                <a:r>
                  <a:rPr lang="en-US" dirty="0"/>
                  <a:t> </a:t>
                </a:r>
                <a:r>
                  <a:rPr lang="en-US" dirty="0" err="1"/>
                  <a:t>yaitu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dengan</a:t>
                </a:r>
                <a:r>
                  <a:rPr lang="en-US" dirty="0"/>
                  <a:t> </a:t>
                </a:r>
                <a:r>
                  <a:rPr lang="en-US" dirty="0" err="1"/>
                  <a:t>cara</a:t>
                </a:r>
                <a:r>
                  <a:rPr lang="en-US" dirty="0"/>
                  <a:t> </a:t>
                </a:r>
                <a:r>
                  <a:rPr lang="en-US" dirty="0" err="1"/>
                  <a:t>menghitung</a:t>
                </a:r>
                <a:r>
                  <a:rPr lang="en-US" dirty="0"/>
                  <a:t> </a:t>
                </a:r>
                <a:r>
                  <a:rPr lang="en-US" dirty="0" err="1"/>
                  <a:t>jarak</a:t>
                </a:r>
                <a:r>
                  <a:rPr lang="en-US" dirty="0"/>
                  <a:t> </a:t>
                </a:r>
                <a:r>
                  <a:rPr lang="en-US" dirty="0" err="1"/>
                  <a:t>antara</a:t>
                </a:r>
                <a:r>
                  <a:rPr lang="en-US" dirty="0"/>
                  <a:t> </a:t>
                </a:r>
                <a:r>
                  <a:rPr lang="en-US" dirty="0" err="1"/>
                  <a:t>dua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</a:t>
                </a:r>
                <a:r>
                  <a:rPr lang="en-US" dirty="0" err="1"/>
                  <a:t>tersebut</a:t>
                </a:r>
                <a:r>
                  <a:rPr lang="en-US" dirty="0"/>
                  <a:t> </a:t>
                </a:r>
                <a:r>
                  <a:rPr lang="en-US" dirty="0" err="1"/>
                  <a:t>menggunakan</a:t>
                </a:r>
                <a:r>
                  <a:rPr lang="en-US" dirty="0"/>
                  <a:t> </a:t>
                </a:r>
                <a:r>
                  <a:rPr lang="en-US" i="1" dirty="0" smtClean="0"/>
                  <a:t>KL-Divergence</a:t>
                </a:r>
                <a:r>
                  <a:rPr lang="en-US" dirty="0" smtClean="0"/>
                  <a:t>. </a:t>
                </a:r>
                <a:r>
                  <a:rPr lang="en-US" dirty="0" err="1"/>
                  <a:t>Semakin</a:t>
                </a:r>
                <a:r>
                  <a:rPr lang="en-US" dirty="0"/>
                  <a:t> minimal </a:t>
                </a:r>
                <a:r>
                  <a:rPr lang="en-US" i="1" dirty="0"/>
                  <a:t>KL-Divergence</a:t>
                </a:r>
                <a:r>
                  <a:rPr lang="en-US" dirty="0"/>
                  <a:t>, </a:t>
                </a:r>
                <a:r>
                  <a:rPr lang="en-US" dirty="0" err="1"/>
                  <a:t>maka</a:t>
                </a:r>
                <a:r>
                  <a:rPr lang="en-US" dirty="0"/>
                  <a:t> </a:t>
                </a:r>
                <a:r>
                  <a:rPr lang="en-US" dirty="0" err="1"/>
                  <a:t>akan</a:t>
                </a:r>
                <a:r>
                  <a:rPr lang="en-US" dirty="0"/>
                  <a:t> </a:t>
                </a:r>
                <a:r>
                  <a:rPr lang="en-US" dirty="0" err="1"/>
                  <a:t>semakin</a:t>
                </a:r>
                <a:r>
                  <a:rPr lang="en-US" dirty="0"/>
                  <a:t> </a:t>
                </a:r>
                <a:r>
                  <a:rPr lang="en-US" dirty="0" err="1"/>
                  <a:t>dekat</a:t>
                </a:r>
                <a:r>
                  <a:rPr lang="en-US" dirty="0"/>
                  <a:t> </a:t>
                </a:r>
                <a:r>
                  <a:rPr lang="en-US" dirty="0" err="1"/>
                  <a:t>jarak</a:t>
                </a:r>
                <a:r>
                  <a:rPr lang="en-US" dirty="0"/>
                  <a:t> </a:t>
                </a:r>
                <a:r>
                  <a:rPr lang="en-US" dirty="0" err="1"/>
                  <a:t>antara</a:t>
                </a:r>
                <a:r>
                  <a:rPr lang="en-US" dirty="0"/>
                  <a:t> </a:t>
                </a:r>
                <a:r>
                  <a:rPr lang="en-US" dirty="0" err="1"/>
                  <a:t>dua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</a:t>
                </a:r>
                <a:r>
                  <a:rPr lang="en-US" dirty="0" err="1" smtClean="0"/>
                  <a:t>tersebut</a:t>
                </a:r>
                <a:endParaRPr lang="en-US" dirty="0" smtClean="0"/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𝐾𝐿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𝑙𝑜𝑔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</m:d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 algn="just">
                  <a:buNone/>
                </a:pPr>
                <a:endParaRPr lang="en-US" sz="1600" dirty="0">
                  <a:sym typeface="Arial"/>
                </a:endParaRPr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0030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/>
              <a:t>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r>
              <a:rPr lang="en-US" dirty="0"/>
              <a:t> </a:t>
            </a:r>
            <a:r>
              <a:rPr lang="en-US" i="1" dirty="0"/>
              <a:t>(LDA)</a:t>
            </a:r>
            <a:r>
              <a:rPr lang="en-US" dirty="0"/>
              <a:t> 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114300" indent="0" algn="just">
                  <a:buNone/>
                </a:pPr>
                <a:r>
                  <a:rPr lang="en-US" sz="1600" dirty="0"/>
                  <a:t>	</a:t>
                </a:r>
                <a:r>
                  <a:rPr lang="en-US" dirty="0" err="1"/>
                  <a:t>M</a:t>
                </a:r>
                <a:r>
                  <a:rPr lang="en-US" dirty="0" err="1" smtClean="0"/>
                  <a:t>eminimalkan</a:t>
                </a:r>
                <a:r>
                  <a:rPr lang="en-US" dirty="0" smtClean="0"/>
                  <a:t> </a:t>
                </a:r>
                <a:r>
                  <a:rPr lang="en-US" i="1" dirty="0"/>
                  <a:t>KL-Divergence </a:t>
                </a:r>
                <a:r>
                  <a:rPr lang="en-US" dirty="0" err="1"/>
                  <a:t>antara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</a:t>
                </a:r>
                <a:r>
                  <a:rPr lang="en-US" dirty="0" err="1"/>
                  <a:t>variasi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dengan</a:t>
                </a:r>
                <a:r>
                  <a:rPr lang="en-US" dirty="0"/>
                  <a:t> </a:t>
                </a:r>
                <a:r>
                  <a:rPr lang="en-US" dirty="0" err="1"/>
                  <a:t>distribusi</a:t>
                </a:r>
                <a:r>
                  <a:rPr lang="en-US" dirty="0"/>
                  <a:t> posterior yang </a:t>
                </a:r>
                <a:r>
                  <a:rPr lang="en-US" dirty="0" err="1"/>
                  <a:t>sebanarnya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𝒘</m:t>
                        </m:r>
                        <m:r>
                          <a:rPr lang="en-US" b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tidak</a:t>
                </a:r>
                <a:r>
                  <a:rPr lang="en-US" dirty="0"/>
                  <a:t> </a:t>
                </a:r>
                <a:r>
                  <a:rPr lang="en-US" dirty="0" err="1"/>
                  <a:t>bisa</a:t>
                </a:r>
                <a:r>
                  <a:rPr lang="en-US" dirty="0"/>
                  <a:t> </a:t>
                </a:r>
                <a:r>
                  <a:rPr lang="en-US" dirty="0" err="1"/>
                  <a:t>dihitung</a:t>
                </a:r>
                <a:r>
                  <a:rPr lang="en-US" dirty="0"/>
                  <a:t> </a:t>
                </a:r>
                <a:r>
                  <a:rPr lang="en-US" dirty="0" err="1"/>
                  <a:t>secara</a:t>
                </a:r>
                <a:r>
                  <a:rPr lang="en-US" dirty="0"/>
                  <a:t> </a:t>
                </a:r>
                <a:r>
                  <a:rPr lang="en-US" dirty="0" err="1"/>
                  <a:t>tepat</a:t>
                </a:r>
                <a:r>
                  <a:rPr lang="en-US" dirty="0"/>
                  <a:t>. </a:t>
                </a:r>
                <a:r>
                  <a:rPr lang="en-US" dirty="0" err="1"/>
                  <a:t>M</a:t>
                </a:r>
                <a:r>
                  <a:rPr lang="en-US" dirty="0" err="1" smtClean="0"/>
                  <a:t>eminimalkan</a:t>
                </a:r>
                <a:r>
                  <a:rPr lang="en-US" dirty="0" smtClean="0"/>
                  <a:t> </a:t>
                </a:r>
                <a:r>
                  <a:rPr lang="en-US" i="1" dirty="0"/>
                  <a:t>KL-Divergence </a:t>
                </a:r>
                <a:r>
                  <a:rPr lang="en-US" dirty="0"/>
                  <a:t>juga </a:t>
                </a:r>
                <a:r>
                  <a:rPr lang="en-US" dirty="0" err="1"/>
                  <a:t>sulit</a:t>
                </a:r>
                <a:r>
                  <a:rPr lang="en-US" dirty="0"/>
                  <a:t> </a:t>
                </a:r>
                <a:r>
                  <a:rPr lang="en-US" dirty="0" err="1"/>
                  <a:t>dihitung</a:t>
                </a:r>
                <a:r>
                  <a:rPr lang="en-US" dirty="0"/>
                  <a:t> </a:t>
                </a:r>
                <a:r>
                  <a:rPr lang="en-US" dirty="0" err="1"/>
                  <a:t>karena</a:t>
                </a:r>
                <a:r>
                  <a:rPr lang="en-US" dirty="0"/>
                  <a:t> juga </a:t>
                </a:r>
                <a:r>
                  <a:rPr lang="en-US" dirty="0" err="1"/>
                  <a:t>melibatkan</a:t>
                </a:r>
                <a:r>
                  <a:rPr lang="en-US" dirty="0"/>
                  <a:t> posterior yang </a:t>
                </a:r>
                <a:r>
                  <a:rPr lang="en-US" dirty="0" err="1"/>
                  <a:t>sebenarnya</a:t>
                </a:r>
                <a:r>
                  <a:rPr lang="en-US" dirty="0"/>
                  <a:t> </a:t>
                </a:r>
                <a:r>
                  <a:rPr lang="en-US" dirty="0" err="1"/>
                  <a:t>dalam</a:t>
                </a:r>
                <a:r>
                  <a:rPr lang="en-US" dirty="0"/>
                  <a:t> </a:t>
                </a:r>
                <a:r>
                  <a:rPr lang="en-US" dirty="0" err="1" smtClean="0"/>
                  <a:t>penghitungannya</a:t>
                </a:r>
                <a:r>
                  <a:rPr lang="en-US" dirty="0" smtClean="0"/>
                  <a:t>. </a:t>
                </a:r>
                <a:r>
                  <a:rPr lang="en-US" dirty="0" err="1"/>
                  <a:t>Tetapi</a:t>
                </a:r>
                <a:r>
                  <a:rPr lang="en-US" dirty="0"/>
                  <a:t>, </a:t>
                </a:r>
                <a:r>
                  <a:rPr lang="en-US" dirty="0" err="1"/>
                  <a:t>kita</a:t>
                </a:r>
                <a:r>
                  <a:rPr lang="en-US" dirty="0"/>
                  <a:t> </a:t>
                </a:r>
                <a:r>
                  <a:rPr lang="en-US" dirty="0" err="1"/>
                  <a:t>dapat</a:t>
                </a:r>
                <a:r>
                  <a:rPr lang="en-US" dirty="0"/>
                  <a:t> </a:t>
                </a:r>
                <a:r>
                  <a:rPr lang="en-US" dirty="0" err="1"/>
                  <a:t>meminimalkan</a:t>
                </a:r>
                <a:r>
                  <a:rPr lang="en-US" dirty="0"/>
                  <a:t> </a:t>
                </a:r>
                <a:r>
                  <a:rPr lang="en-US" dirty="0" err="1"/>
                  <a:t>fungsi</a:t>
                </a:r>
                <a:r>
                  <a:rPr lang="en-US" dirty="0"/>
                  <a:t> yang </a:t>
                </a:r>
                <a:r>
                  <a:rPr lang="en-US" dirty="0" err="1"/>
                  <a:t>setara</a:t>
                </a:r>
                <a:r>
                  <a:rPr lang="en-US" dirty="0"/>
                  <a:t> </a:t>
                </a:r>
                <a:r>
                  <a:rPr lang="en-US" dirty="0" err="1"/>
                  <a:t>dengan</a:t>
                </a:r>
                <a:r>
                  <a:rPr lang="en-US" dirty="0"/>
                  <a:t> </a:t>
                </a:r>
                <a:r>
                  <a:rPr lang="en-US" i="1" dirty="0"/>
                  <a:t>KL-Divergence</a:t>
                </a:r>
                <a:r>
                  <a:rPr lang="en-US" dirty="0"/>
                  <a:t> yang </a:t>
                </a:r>
                <a:r>
                  <a:rPr lang="en-US" dirty="0" err="1"/>
                  <a:t>bisa</a:t>
                </a:r>
                <a:r>
                  <a:rPr lang="en-US" dirty="0"/>
                  <a:t> </a:t>
                </a:r>
                <a:r>
                  <a:rPr lang="en-US" dirty="0" err="1"/>
                  <a:t>disebut</a:t>
                </a:r>
                <a:r>
                  <a:rPr lang="en-US" dirty="0"/>
                  <a:t> </a:t>
                </a:r>
                <a:r>
                  <a:rPr lang="en-US" i="1" dirty="0"/>
                  <a:t>ELBO </a:t>
                </a:r>
                <a:r>
                  <a:rPr lang="en-US" dirty="0"/>
                  <a:t>(</a:t>
                </a:r>
                <a:r>
                  <a:rPr lang="en-US" i="1" dirty="0"/>
                  <a:t>Evidence Lower Bound</a:t>
                </a:r>
                <a:r>
                  <a:rPr lang="en-US" dirty="0"/>
                  <a:t>).  </a:t>
                </a:r>
                <a:r>
                  <a:rPr lang="en-US" dirty="0" err="1"/>
                  <a:t>Perlu</a:t>
                </a:r>
                <a:r>
                  <a:rPr lang="en-US" dirty="0"/>
                  <a:t> </a:t>
                </a:r>
                <a:r>
                  <a:rPr lang="en-US" dirty="0" err="1"/>
                  <a:t>kita</a:t>
                </a:r>
                <a:r>
                  <a:rPr lang="en-US" dirty="0"/>
                  <a:t> </a:t>
                </a:r>
                <a:r>
                  <a:rPr lang="en-US" dirty="0" err="1"/>
                  <a:t>ketahui</a:t>
                </a:r>
                <a:r>
                  <a:rPr lang="en-US" dirty="0"/>
                  <a:t> </a:t>
                </a:r>
                <a:r>
                  <a:rPr lang="en-US" dirty="0" err="1"/>
                  <a:t>bahwa</a:t>
                </a:r>
                <a:r>
                  <a:rPr lang="en-US" dirty="0"/>
                  <a:t> </a:t>
                </a:r>
                <a:r>
                  <a:rPr lang="en-US" dirty="0" err="1"/>
                  <a:t>meminimalkan</a:t>
                </a:r>
                <a:r>
                  <a:rPr lang="en-US" dirty="0"/>
                  <a:t> </a:t>
                </a:r>
                <a:r>
                  <a:rPr lang="en-US" i="1" dirty="0"/>
                  <a:t>KL-Divergence </a:t>
                </a:r>
                <a:r>
                  <a:rPr lang="en-US" dirty="0" err="1"/>
                  <a:t>sama</a:t>
                </a:r>
                <a:r>
                  <a:rPr lang="en-US" dirty="0"/>
                  <a:t> </a:t>
                </a:r>
                <a:r>
                  <a:rPr lang="en-US" dirty="0" err="1"/>
                  <a:t>dengan</a:t>
                </a:r>
                <a:r>
                  <a:rPr lang="en-US" dirty="0"/>
                  <a:t> </a:t>
                </a:r>
                <a:r>
                  <a:rPr lang="en-US" dirty="0" err="1"/>
                  <a:t>memaksimalkan</a:t>
                </a:r>
                <a:r>
                  <a:rPr lang="en-US" dirty="0"/>
                  <a:t> </a:t>
                </a:r>
                <a:r>
                  <a:rPr lang="en-US" i="1" dirty="0"/>
                  <a:t>ELBO </a:t>
                </a:r>
                <a:r>
                  <a:rPr lang="en-US" dirty="0" err="1"/>
                  <a:t>sehingga</a:t>
                </a:r>
                <a:r>
                  <a:rPr lang="en-US" dirty="0"/>
                  <a:t> </a:t>
                </a:r>
                <a:r>
                  <a:rPr lang="en-US" dirty="0" err="1"/>
                  <a:t>pengoptimalan</a:t>
                </a:r>
                <a:r>
                  <a:rPr lang="en-US" dirty="0"/>
                  <a:t> </a:t>
                </a:r>
                <a:r>
                  <a:rPr lang="en-US" dirty="0" err="1"/>
                  <a:t>terhadap</a:t>
                </a:r>
                <a:r>
                  <a:rPr lang="en-US" dirty="0"/>
                  <a:t> </a:t>
                </a:r>
                <a:r>
                  <a:rPr lang="en-US" i="1" dirty="0"/>
                  <a:t>ELBO </a:t>
                </a:r>
                <a:r>
                  <a:rPr lang="en-US" dirty="0" err="1"/>
                  <a:t>untuk</a:t>
                </a:r>
                <a:r>
                  <a:rPr lang="en-US" dirty="0"/>
                  <a:t> </a:t>
                </a:r>
                <a:r>
                  <a:rPr lang="en-US" dirty="0" err="1"/>
                  <a:t>mendapatkan</a:t>
                </a:r>
                <a:r>
                  <a:rPr lang="en-US" dirty="0"/>
                  <a:t> </a:t>
                </a:r>
                <a:r>
                  <a:rPr lang="en-US" dirty="0" err="1"/>
                  <a:t>hasil</a:t>
                </a:r>
                <a:r>
                  <a:rPr lang="en-US" dirty="0"/>
                  <a:t> yang </a:t>
                </a:r>
                <a:r>
                  <a:rPr lang="en-US" dirty="0" err="1"/>
                  <a:t>maksimal</a:t>
                </a:r>
                <a:r>
                  <a:rPr lang="en-US" dirty="0"/>
                  <a:t> </a:t>
                </a:r>
                <a:r>
                  <a:rPr lang="en-US" dirty="0" err="1"/>
                  <a:t>harus</a:t>
                </a:r>
                <a:r>
                  <a:rPr lang="en-US" dirty="0"/>
                  <a:t> </a:t>
                </a:r>
                <a:r>
                  <a:rPr lang="en-US" dirty="0" err="1" smtClean="0"/>
                  <a:t>dilakukan</a:t>
                </a:r>
                <a:r>
                  <a:rPr lang="en-US" dirty="0" smtClean="0"/>
                  <a:t>. </a:t>
                </a:r>
                <a:endParaRPr lang="en-US" dirty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 algn="just">
                  <a:buNone/>
                </a:pPr>
                <a:endParaRPr lang="en-US" sz="1600" dirty="0">
                  <a:sym typeface="Arial"/>
                </a:endParaRPr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blipFill rotWithShape="0">
                <a:blip r:embed="rId3"/>
                <a:stretch>
                  <a:fillRect r="-60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618823" y="4283864"/>
            <a:ext cx="7702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[39] D. M.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Variational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Inference,” pp. 1–12.</a:t>
            </a:r>
          </a:p>
        </p:txBody>
      </p:sp>
    </p:spTree>
    <p:extLst>
      <p:ext uri="{BB962C8B-B14F-4D97-AF65-F5344CB8AC3E}">
        <p14:creationId xmlns:p14="http://schemas.microsoft.com/office/powerpoint/2010/main" val="280026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/>
              <a:t>Algoritma</a:t>
            </a:r>
            <a:r>
              <a:rPr lang="en-US" dirty="0" smtClean="0"/>
              <a:t> </a:t>
            </a:r>
            <a:r>
              <a:rPr lang="en-US" i="1" dirty="0"/>
              <a:t>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r>
              <a:rPr lang="en-US" dirty="0"/>
              <a:t> </a:t>
            </a:r>
            <a:r>
              <a:rPr lang="en-US" i="1" dirty="0"/>
              <a:t>(LDA)</a:t>
            </a:r>
            <a:r>
              <a:rPr lang="en-US" dirty="0"/>
              <a:t> 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3" y="772669"/>
            <a:ext cx="8048259" cy="3932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just">
              <a:buNone/>
            </a:pPr>
            <a:r>
              <a:rPr lang="en-US" sz="1600" dirty="0"/>
              <a:t>	</a:t>
            </a:r>
            <a:endParaRPr lang="en-US" dirty="0"/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endParaRPr lang="en-US" sz="1600" dirty="0"/>
          </a:p>
          <a:p>
            <a:pPr marL="114300" indent="0" algn="just">
              <a:buNone/>
            </a:pPr>
            <a:endParaRPr lang="en-US" sz="1600" dirty="0">
              <a:sym typeface="Arial"/>
            </a:endParaRPr>
          </a:p>
        </p:txBody>
      </p:sp>
      <p:pic>
        <p:nvPicPr>
          <p:cNvPr id="12" name="Picture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39" y="950883"/>
            <a:ext cx="7304154" cy="299033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18823" y="4283864"/>
            <a:ext cx="7702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[8] M. D. Hoffman, D. M.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and F. Bach, “Online learning for Latent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Dirichlet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Allocation,”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2010.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164792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/>
              <a:t>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r>
              <a:rPr lang="en-US" dirty="0"/>
              <a:t> </a:t>
            </a:r>
            <a:r>
              <a:rPr lang="en-US" i="1" dirty="0"/>
              <a:t>(LDA)</a:t>
            </a:r>
            <a:r>
              <a:rPr lang="en-US" dirty="0"/>
              <a:t> 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114300" indent="0">
                  <a:buNone/>
                </a:pPr>
                <a:r>
                  <a:rPr lang="en-US" sz="1600" dirty="0"/>
                  <a:t>	</a:t>
                </a:r>
                <a:r>
                  <a:rPr lang="en-US" dirty="0" err="1" smtClean="0"/>
                  <a:t>Algoritma</a:t>
                </a:r>
                <a:r>
                  <a:rPr lang="en-US" dirty="0" smtClean="0"/>
                  <a:t> </a:t>
                </a:r>
                <a:r>
                  <a:rPr lang="en-US" i="1" dirty="0"/>
                  <a:t>batch</a:t>
                </a:r>
                <a:r>
                  <a:rPr lang="en-US" dirty="0"/>
                  <a:t> </a:t>
                </a:r>
                <a:r>
                  <a:rPr lang="en-US" i="1" dirty="0"/>
                  <a:t>LDA </a:t>
                </a:r>
                <a:r>
                  <a:rPr lang="en-US" dirty="0" err="1"/>
                  <a:t>pada</a:t>
                </a:r>
                <a:r>
                  <a:rPr lang="en-US" dirty="0"/>
                  <a:t> </a:t>
                </a:r>
                <a:r>
                  <a:rPr lang="en-US" dirty="0" err="1" smtClean="0"/>
                  <a:t>Tabel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Algoritma</a:t>
                </a:r>
                <a:r>
                  <a:rPr lang="en-US" b="1" dirty="0" smtClean="0"/>
                  <a:t> </a:t>
                </a:r>
                <a:r>
                  <a:rPr lang="en-US" i="1" dirty="0" smtClean="0"/>
                  <a:t>Batch </a:t>
                </a:r>
                <a:r>
                  <a:rPr lang="en-US" i="1" dirty="0" err="1" smtClean="0"/>
                  <a:t>Variational</a:t>
                </a:r>
                <a:r>
                  <a:rPr lang="en-US" i="1" dirty="0" smtClean="0"/>
                  <a:t> Inference </a:t>
                </a:r>
                <a:r>
                  <a:rPr lang="en-US" dirty="0" err="1" smtClean="0"/>
                  <a:t>adalah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sebagai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berikut</a:t>
                </a:r>
                <a:r>
                  <a:rPr lang="en-US" dirty="0" smtClean="0"/>
                  <a:t> :</a:t>
                </a:r>
              </a:p>
              <a:p>
                <a:pPr marL="114300" indent="0">
                  <a:buNone/>
                </a:pPr>
                <a:endParaRPr lang="en-US" dirty="0" smtClean="0"/>
              </a:p>
              <a:p>
                <a:pPr>
                  <a:buFont typeface="+mj-lt"/>
                  <a:buAutoNum type="arabicPeriod"/>
                </a:pPr>
                <a:r>
                  <a:rPr lang="en-US" dirty="0" err="1"/>
                  <a:t>I</a:t>
                </a:r>
                <a:r>
                  <a:rPr lang="en-US" dirty="0" err="1" smtClean="0"/>
                  <a:t>nisialisasi</a:t>
                </a:r>
                <a:r>
                  <a:rPr lang="en-US" dirty="0" smtClean="0"/>
                  <a:t> </a:t>
                </a:r>
                <a:r>
                  <a:rPr lang="en-US" dirty="0"/>
                  <a:t>parameter </a:t>
                </a:r>
                <a:r>
                  <a:rPr lang="en-US" dirty="0" err="1"/>
                  <a:t>variasi</a:t>
                </a:r>
                <a:r>
                  <a:rPr lang="en-US" dirty="0"/>
                  <a:t> global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dirty="0"/>
                  <a:t>. </a:t>
                </a:r>
                <a:endParaRPr lang="en-US" dirty="0" smtClean="0"/>
              </a:p>
              <a:p>
                <a:pPr>
                  <a:buFont typeface="+mj-lt"/>
                  <a:buAutoNum type="arabicPeriod"/>
                </a:pPr>
                <a:r>
                  <a:rPr lang="en-US" dirty="0" err="1" smtClean="0"/>
                  <a:t>Optimasi</a:t>
                </a:r>
                <a:r>
                  <a:rPr lang="en-US" dirty="0" smtClean="0"/>
                  <a:t> </a:t>
                </a:r>
                <a:r>
                  <a:rPr lang="en-US" i="1" dirty="0" smtClean="0"/>
                  <a:t>Lower </a:t>
                </a:r>
                <a:r>
                  <a:rPr lang="en-US" i="1" dirty="0"/>
                  <a:t>Bound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𝓛</m:t>
                    </m:r>
                  </m:oMath>
                </a14:m>
                <a:r>
                  <a:rPr lang="en-US" i="1" dirty="0"/>
                  <a:t>  </a:t>
                </a:r>
                <a:r>
                  <a:rPr lang="en-US" dirty="0"/>
                  <a:t>yang </a:t>
                </a:r>
                <a:r>
                  <a:rPr lang="en-US" dirty="0" err="1"/>
                  <a:t>jika</a:t>
                </a:r>
                <a:r>
                  <a:rPr lang="en-US" dirty="0"/>
                  <a:t> </a:t>
                </a:r>
                <a:r>
                  <a:rPr lang="en-US" dirty="0" err="1"/>
                  <a:t>nilai</a:t>
                </a:r>
                <a:r>
                  <a:rPr lang="en-US" i="1" dirty="0"/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𝓛</m:t>
                    </m:r>
                  </m:oMath>
                </a14:m>
                <a:r>
                  <a:rPr lang="en-US" i="1" dirty="0"/>
                  <a:t> </a:t>
                </a:r>
                <a:r>
                  <a:rPr lang="en-US" dirty="0" err="1"/>
                  <a:t>masih</a:t>
                </a:r>
                <a:r>
                  <a:rPr lang="en-US" dirty="0"/>
                  <a:t> </a:t>
                </a:r>
                <a:r>
                  <a:rPr lang="en-US" dirty="0" err="1"/>
                  <a:t>lebih</a:t>
                </a:r>
                <a:r>
                  <a:rPr lang="en-US" dirty="0"/>
                  <a:t> </a:t>
                </a:r>
                <a:r>
                  <a:rPr lang="en-US" dirty="0" err="1"/>
                  <a:t>besar</a:t>
                </a:r>
                <a:r>
                  <a:rPr lang="en-US" dirty="0"/>
                  <a:t> </a:t>
                </a:r>
                <a:r>
                  <a:rPr lang="en-US" dirty="0" err="1"/>
                  <a:t>daripada</a:t>
                </a:r>
                <a:r>
                  <a:rPr lang="en-US" dirty="0"/>
                  <a:t> </a:t>
                </a:r>
                <a:r>
                  <a:rPr lang="en-US" i="1" dirty="0"/>
                  <a:t>epsilon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𝜺</m:t>
                    </m:r>
                  </m:oMath>
                </a14:m>
                <a:r>
                  <a:rPr lang="en-US" dirty="0"/>
                  <a:t>, </a:t>
                </a:r>
                <a:r>
                  <a:rPr lang="en-US" dirty="0" err="1"/>
                  <a:t>maka</a:t>
                </a:r>
                <a:r>
                  <a:rPr lang="en-US" dirty="0"/>
                  <a:t> </a:t>
                </a:r>
                <a:r>
                  <a:rPr lang="en-US" dirty="0" err="1"/>
                  <a:t>kita</a:t>
                </a:r>
                <a:r>
                  <a:rPr lang="en-US" dirty="0"/>
                  <a:t> </a:t>
                </a:r>
                <a:r>
                  <a:rPr lang="en-US" dirty="0" err="1"/>
                  <a:t>perlu</a:t>
                </a:r>
                <a:r>
                  <a:rPr lang="en-US" dirty="0"/>
                  <a:t> </a:t>
                </a:r>
                <a:r>
                  <a:rPr lang="en-US" dirty="0" err="1"/>
                  <a:t>untuk</a:t>
                </a:r>
                <a:r>
                  <a:rPr lang="en-US" dirty="0"/>
                  <a:t> </a:t>
                </a:r>
                <a:r>
                  <a:rPr lang="en-US" dirty="0" err="1"/>
                  <a:t>meng</a:t>
                </a:r>
                <a:r>
                  <a:rPr lang="en-US" dirty="0"/>
                  <a:t>-</a:t>
                </a:r>
                <a:r>
                  <a:rPr lang="en-US" i="1" dirty="0"/>
                  <a:t>update </a:t>
                </a:r>
                <a:r>
                  <a:rPr lang="en-US" dirty="0"/>
                  <a:t>parameter </a:t>
                </a:r>
                <a:r>
                  <a:rPr lang="en-US" dirty="0" err="1"/>
                  <a:t>variasi</a:t>
                </a:r>
                <a:r>
                  <a:rPr lang="en-US" dirty="0"/>
                  <a:t> </a:t>
                </a:r>
                <a:r>
                  <a:rPr lang="en-US" dirty="0" err="1"/>
                  <a:t>lokal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𝑑𝑘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dan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𝑑𝑤𝑘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err="1"/>
                  <a:t>sampai</a:t>
                </a:r>
                <a:r>
                  <a:rPr lang="en-US" dirty="0"/>
                  <a:t> </a:t>
                </a:r>
                <a:r>
                  <a:rPr lang="en-US" dirty="0" err="1"/>
                  <a:t>konvergen</a:t>
                </a:r>
                <a:r>
                  <a:rPr lang="en-US" dirty="0"/>
                  <a:t> </a:t>
                </a:r>
                <a:r>
                  <a:rPr lang="en-US" dirty="0" err="1"/>
                  <a:t>pada</a:t>
                </a:r>
                <a:r>
                  <a:rPr lang="en-US" dirty="0"/>
                  <a:t> </a:t>
                </a:r>
                <a:r>
                  <a:rPr lang="en-US" dirty="0" err="1"/>
                  <a:t>nilai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  <m:sup/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𝑑𝑘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&lt;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𝜀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en-US" dirty="0"/>
                  <a:t>. </a:t>
                </a:r>
                <a:endParaRPr lang="en-US" dirty="0" smtClean="0"/>
              </a:p>
              <a:p>
                <a:pPr>
                  <a:buFont typeface="+mj-lt"/>
                  <a:buAutoNum type="arabicPeriod"/>
                </a:pPr>
                <a:r>
                  <a:rPr lang="en-US" dirty="0" err="1" smtClean="0"/>
                  <a:t>Setelah</a:t>
                </a:r>
                <a:r>
                  <a:rPr lang="en-US" dirty="0" smtClean="0"/>
                  <a:t> </a:t>
                </a:r>
                <a:r>
                  <a:rPr lang="en-US" dirty="0"/>
                  <a:t>parameter </a:t>
                </a:r>
                <a:r>
                  <a:rPr lang="en-US" dirty="0" err="1"/>
                  <a:t>variasi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𝑑𝑘</m:t>
                        </m:r>
                      </m:sub>
                    </m:sSub>
                  </m:oMath>
                </a14:m>
                <a:r>
                  <a:rPr lang="en-US" i="1" dirty="0"/>
                  <a:t> </a:t>
                </a:r>
                <a:r>
                  <a:rPr lang="en-US" dirty="0" err="1"/>
                  <a:t>dan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𝑑𝑤𝑘</m:t>
                        </m:r>
                      </m:sub>
                    </m:sSub>
                  </m:oMath>
                </a14:m>
                <a:r>
                  <a:rPr lang="en-US" i="1" dirty="0"/>
                  <a:t> </a:t>
                </a:r>
                <a:r>
                  <a:rPr lang="en-US" dirty="0" err="1" smtClean="0"/>
                  <a:t>konvergen</a:t>
                </a:r>
                <a:r>
                  <a:rPr lang="en-US" dirty="0" smtClean="0"/>
                  <a:t> 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U</a:t>
                </a:r>
                <a:r>
                  <a:rPr lang="en-US" dirty="0" smtClean="0"/>
                  <a:t>pdate</a:t>
                </a:r>
                <a:r>
                  <a:rPr lang="en-US" i="1" dirty="0" smtClean="0"/>
                  <a:t> </a:t>
                </a:r>
                <a:r>
                  <a:rPr lang="en-US" dirty="0"/>
                  <a:t>parameter </a:t>
                </a:r>
                <a:r>
                  <a:rPr lang="en-US" dirty="0" err="1"/>
                  <a:t>variasi</a:t>
                </a:r>
                <a:r>
                  <a:rPr lang="en-US" dirty="0"/>
                  <a:t> global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i="1" dirty="0"/>
                  <a:t> </a:t>
                </a:r>
                <a:r>
                  <a:rPr lang="en-US" dirty="0" err="1"/>
                  <a:t>sampai</a:t>
                </a:r>
                <a:r>
                  <a:rPr lang="en-US" dirty="0"/>
                  <a:t> </a:t>
                </a:r>
                <a:r>
                  <a:rPr lang="en-US" dirty="0" err="1"/>
                  <a:t>konvergen</a:t>
                </a:r>
                <a:r>
                  <a:rPr lang="en-US" dirty="0"/>
                  <a:t> </a:t>
                </a:r>
                <a:r>
                  <a:rPr lang="en-US" dirty="0" err="1"/>
                  <a:t>pada</a:t>
                </a:r>
                <a:r>
                  <a:rPr lang="en-US" dirty="0"/>
                  <a:t> </a:t>
                </a:r>
                <a:r>
                  <a:rPr lang="en-US" dirty="0" err="1"/>
                  <a:t>nilai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𝓛</m:t>
                    </m:r>
                  </m:oMath>
                </a14:m>
                <a:r>
                  <a:rPr lang="en-US" i="1" dirty="0"/>
                  <a:t> </a:t>
                </a:r>
                <a:r>
                  <a:rPr lang="en-US" dirty="0" err="1"/>
                  <a:t>lebih</a:t>
                </a:r>
                <a:r>
                  <a:rPr lang="en-US" dirty="0"/>
                  <a:t> </a:t>
                </a:r>
                <a:r>
                  <a:rPr lang="en-US" dirty="0" err="1"/>
                  <a:t>kecil</a:t>
                </a:r>
                <a:r>
                  <a:rPr lang="en-US" dirty="0"/>
                  <a:t> </a:t>
                </a:r>
                <a:r>
                  <a:rPr lang="en-US" dirty="0" err="1"/>
                  <a:t>dari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𝜺</m:t>
                    </m:r>
                  </m:oMath>
                </a14:m>
                <a:r>
                  <a:rPr lang="en-US" dirty="0"/>
                  <a:t>. </a:t>
                </a:r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 algn="just">
                  <a:buNone/>
                </a:pPr>
                <a:endParaRPr lang="en-US" sz="1600" dirty="0">
                  <a:sym typeface="Arial"/>
                </a:endParaRPr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blipFill rotWithShape="0">
                <a:blip r:embed="rId3"/>
                <a:stretch>
                  <a:fillRect r="-37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329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/>
              <a:t>Online 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114300" indent="0">
                  <a:buNone/>
                </a:pPr>
                <a:r>
                  <a:rPr lang="en-US" sz="1600" dirty="0"/>
                  <a:t>	</a:t>
                </a:r>
                <a:r>
                  <a:rPr lang="en-US" sz="1600" i="1" dirty="0" smtClean="0"/>
                  <a:t>Online </a:t>
                </a:r>
                <a:r>
                  <a:rPr lang="en-US" sz="1600" i="1" dirty="0" err="1"/>
                  <a:t>Variational</a:t>
                </a:r>
                <a:r>
                  <a:rPr lang="en-US" sz="1600" i="1" dirty="0"/>
                  <a:t> Inference </a:t>
                </a:r>
                <a:r>
                  <a:rPr lang="en-US" sz="1600" dirty="0" err="1"/>
                  <a:t>untuk</a:t>
                </a:r>
                <a:r>
                  <a:rPr lang="en-US" sz="1600" dirty="0"/>
                  <a:t> LDA </a:t>
                </a:r>
                <a:r>
                  <a:rPr lang="en-US" sz="1600" dirty="0" err="1"/>
                  <a:t>atau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bisa</a:t>
                </a:r>
                <a:r>
                  <a:rPr lang="en-US" sz="1600" dirty="0"/>
                  <a:t> </a:t>
                </a:r>
                <a:r>
                  <a:rPr lang="en-US" sz="1600" dirty="0" err="1" smtClean="0"/>
                  <a:t>disebut</a:t>
                </a:r>
                <a:r>
                  <a:rPr lang="en-US" sz="1600" dirty="0" smtClean="0"/>
                  <a:t> </a:t>
                </a:r>
                <a:r>
                  <a:rPr lang="en-US" sz="1600" dirty="0"/>
                  <a:t>OLDA (</a:t>
                </a:r>
                <a:r>
                  <a:rPr lang="en-US" sz="1600" i="1" dirty="0"/>
                  <a:t>Online </a:t>
                </a:r>
                <a:r>
                  <a:rPr lang="en-US" sz="1600" dirty="0"/>
                  <a:t>LDA) </a:t>
                </a:r>
                <a:r>
                  <a:rPr lang="en-US" sz="1600" dirty="0" err="1"/>
                  <a:t>adalah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versi</a:t>
                </a:r>
                <a:r>
                  <a:rPr lang="en-US" sz="1600" dirty="0"/>
                  <a:t> </a:t>
                </a:r>
                <a:r>
                  <a:rPr lang="en-US" sz="1600" i="1" dirty="0"/>
                  <a:t>online </a:t>
                </a:r>
                <a:r>
                  <a:rPr lang="en-US" sz="1600" dirty="0" err="1"/>
                  <a:t>dari</a:t>
                </a:r>
                <a:r>
                  <a:rPr lang="en-US" sz="1600" dirty="0"/>
                  <a:t> LDA yang </a:t>
                </a:r>
                <a:r>
                  <a:rPr lang="en-US" sz="1600" dirty="0" err="1"/>
                  <a:t>memungkinkan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kita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untuk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memproses</a:t>
                </a:r>
                <a:r>
                  <a:rPr lang="en-US" sz="1600" dirty="0"/>
                  <a:t> </a:t>
                </a:r>
                <a:r>
                  <a:rPr lang="en-US" sz="1600" i="1" dirty="0"/>
                  <a:t>text </a:t>
                </a:r>
                <a:r>
                  <a:rPr lang="en-US" sz="1600" dirty="0" smtClean="0"/>
                  <a:t>streams[6]. </a:t>
                </a:r>
                <a:r>
                  <a:rPr lang="en-US" sz="1600" dirty="0" err="1" smtClean="0"/>
                  <a:t>Dalam</a:t>
                </a:r>
                <a:r>
                  <a:rPr lang="en-US" sz="1600" dirty="0" smtClean="0"/>
                  <a:t> OLDA, </a:t>
                </a:r>
                <a:r>
                  <a:rPr lang="en-US" sz="1600" dirty="0" err="1" smtClean="0"/>
                  <a:t>pada</a:t>
                </a:r>
                <a:r>
                  <a:rPr lang="en-US" sz="1600" dirty="0" smtClean="0"/>
                  <a:t> </a:t>
                </a:r>
                <a:r>
                  <a:rPr lang="en-US" sz="1600" dirty="0" err="1"/>
                  <a:t>setiap</a:t>
                </a:r>
                <a:r>
                  <a:rPr lang="en-US" sz="1600" dirty="0"/>
                  <a:t> </a:t>
                </a:r>
                <a:r>
                  <a:rPr lang="en-US" sz="1600" dirty="0" err="1" smtClean="0"/>
                  <a:t>iterasinya</a:t>
                </a:r>
                <a:r>
                  <a:rPr lang="en-US" sz="1600" dirty="0" smtClean="0"/>
                  <a:t> </a:t>
                </a:r>
                <a:r>
                  <a:rPr lang="en-US" sz="1600" dirty="0" err="1"/>
                  <a:t>memiliki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estimasi</a:t>
                </a:r>
                <a:r>
                  <a:rPr lang="en-US" sz="1600" dirty="0"/>
                  <a:t> parameter </a:t>
                </a:r>
                <a:r>
                  <a:rPr lang="en-US" sz="1600" dirty="0" err="1"/>
                  <a:t>variasi</a:t>
                </a:r>
                <a:r>
                  <a:rPr lang="en-US" sz="1600" dirty="0"/>
                  <a:t> global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p>
                        <m:d>
                          <m:d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untuk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mengambil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sampel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nilai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selanjutnya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pada</a:t>
                </a:r>
                <a:r>
                  <a:rPr lang="en-US" sz="1600" dirty="0"/>
                  <a:t> parameter </a:t>
                </a:r>
                <a:r>
                  <a:rPr lang="en-US" sz="1600" dirty="0" err="1"/>
                  <a:t>variasi</a:t>
                </a:r>
                <a:r>
                  <a:rPr lang="en-US" sz="1600" dirty="0"/>
                  <a:t> global </a:t>
                </a:r>
                <a:r>
                  <a:rPr lang="en-US" sz="1600" dirty="0" err="1"/>
                  <a:t>perantara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</m:acc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kemudian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menetapkan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estimasi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baru</a:t>
                </a:r>
                <a:r>
                  <a:rPr lang="en-US" sz="1600" dirty="0"/>
                  <a:t> parameter global, </a:t>
                </a:r>
                <a:r>
                  <a:rPr lang="en-US" sz="1600" dirty="0" err="1"/>
                  <a:t>yaitu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dari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bobot</a:t>
                </a:r>
                <a:r>
                  <a:rPr lang="en-US" sz="1600" dirty="0"/>
                  <a:t> rata-rata </a:t>
                </a:r>
                <a:r>
                  <a:rPr lang="en-US" sz="1600" dirty="0" err="1"/>
                  <a:t>dari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estimasi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sebelumnya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dan</a:t>
                </a:r>
                <a:r>
                  <a:rPr lang="en-US" sz="1600" dirty="0"/>
                  <a:t> parameter </a:t>
                </a:r>
                <a:r>
                  <a:rPr lang="en-US" sz="1600" dirty="0" err="1"/>
                  <a:t>perantara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</m:acc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600" dirty="0"/>
                  <a:t> [40]. </a:t>
                </a:r>
                <a:r>
                  <a:rPr lang="en-US" sz="1600" dirty="0" err="1"/>
                  <a:t>Dengan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ukuran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langkah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pada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iterasi</a:t>
                </a:r>
                <a:r>
                  <a:rPr lang="en-US" sz="1600" dirty="0"/>
                  <a:t> </a:t>
                </a:r>
                <a:r>
                  <a:rPr lang="en-US" sz="1600" i="1" dirty="0"/>
                  <a:t>t </a:t>
                </a:r>
                <a:r>
                  <a:rPr lang="en-US" sz="1600" dirty="0" err="1"/>
                  <a:t>adalah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sebagai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berikut</a:t>
                </a:r>
                <a:r>
                  <a:rPr lang="en-US" sz="1600" dirty="0"/>
                  <a:t> </a:t>
                </a:r>
                <a:r>
                  <a:rPr lang="en-US" sz="1600" dirty="0" smtClean="0"/>
                  <a:t>:</a:t>
                </a:r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 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</m:e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  <a:p>
                <a:pPr marL="114300" indent="0">
                  <a:buNone/>
                </a:pPr>
                <a:endParaRPr lang="en-US" sz="1600" dirty="0"/>
              </a:p>
              <a:p>
                <a:pPr marL="114300" indent="0" algn="just">
                  <a:buNone/>
                </a:pPr>
                <a:endParaRPr lang="en-US" sz="1600" dirty="0">
                  <a:sym typeface="Arial"/>
                </a:endParaRPr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618823" y="4283864"/>
            <a:ext cx="770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[6] 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L.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AlSumait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D.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Barbará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and C.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Domeniconi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“On-line LDA: Adaptive topic models for mining text streams with applications to topic detection and tracking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,”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2008.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4015597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/>
              <a:t>Online 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114300" indent="0">
                  <a:buNone/>
                </a:pPr>
                <a:r>
                  <a:rPr lang="en-US" sz="1600" dirty="0" smtClean="0"/>
                  <a:t>	</a:t>
                </a:r>
                <a:r>
                  <a:rPr lang="en-US" sz="1600" dirty="0" err="1" smtClean="0"/>
                  <a:t>Dalam</a:t>
                </a:r>
                <a:r>
                  <a:rPr lang="en-US" sz="1600" dirty="0" smtClean="0"/>
                  <a:t> </a:t>
                </a:r>
                <a:r>
                  <a:rPr lang="en-US" sz="1600" dirty="0"/>
                  <a:t>OLDA, </a:t>
                </a:r>
                <a:r>
                  <a:rPr lang="en-US" sz="1600" dirty="0" err="1"/>
                  <a:t>fase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mengoptimalkan</a:t>
                </a:r>
                <a:r>
                  <a:rPr lang="en-US" sz="1600" dirty="0"/>
                  <a:t> parameter </a:t>
                </a:r>
                <a:r>
                  <a:rPr lang="en-US" sz="1600" dirty="0" err="1"/>
                  <a:t>variasi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lokal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 err="1"/>
                  <a:t>dan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sz="1600" dirty="0"/>
                  <a:t> </a:t>
                </a:r>
                <a:r>
                  <a:rPr lang="en-US" sz="1600" dirty="0" err="1"/>
                  <a:t>untuk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terus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diperbarui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hingga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konvergen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adalah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sama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dengan</a:t>
                </a:r>
                <a:r>
                  <a:rPr lang="en-US" sz="1600" dirty="0"/>
                  <a:t> proses </a:t>
                </a:r>
                <a:r>
                  <a:rPr lang="en-US" sz="1600" i="1" dirty="0"/>
                  <a:t>batch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tetapi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dalam</a:t>
                </a:r>
                <a:r>
                  <a:rPr lang="en-US" sz="1600" dirty="0"/>
                  <a:t> </a:t>
                </a:r>
                <a:r>
                  <a:rPr lang="en-US" sz="1600" dirty="0" err="1" smtClean="0"/>
                  <a:t>fase</a:t>
                </a:r>
                <a:r>
                  <a:rPr lang="en-US" sz="1600" dirty="0" smtClean="0"/>
                  <a:t> </a:t>
                </a:r>
                <a:r>
                  <a:rPr lang="en-US" sz="1600" dirty="0" err="1" smtClean="0"/>
                  <a:t>pengoptimalan</a:t>
                </a:r>
                <a:r>
                  <a:rPr lang="en-US" sz="1600" dirty="0" smtClean="0"/>
                  <a:t> </a:t>
                </a:r>
                <a:r>
                  <a:rPr lang="en-US" sz="1600" dirty="0"/>
                  <a:t>parameter </a:t>
                </a:r>
                <a:r>
                  <a:rPr lang="en-US" sz="1600" dirty="0" err="1"/>
                  <a:t>variasi</a:t>
                </a:r>
                <a:r>
                  <a:rPr lang="en-US" sz="1600" dirty="0"/>
                  <a:t> global, </a:t>
                </a:r>
                <a:r>
                  <a:rPr lang="en-US" sz="1600" dirty="0" err="1"/>
                  <a:t>kita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menggunakan</a:t>
                </a:r>
                <a:r>
                  <a:rPr lang="en-US" sz="1600" dirty="0"/>
                  <a:t> parameter </a:t>
                </a:r>
                <a:r>
                  <a:rPr lang="en-US" sz="1600" dirty="0" err="1"/>
                  <a:t>variasi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lokal</a:t>
                </a:r>
                <a:r>
                  <a:rPr lang="en-US" sz="1600" dirty="0"/>
                  <a:t> yang </a:t>
                </a:r>
                <a:r>
                  <a:rPr lang="en-US" sz="1600" dirty="0" err="1"/>
                  <a:t>tepat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untuk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membentuk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topik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perantara</a:t>
                </a:r>
                <a:r>
                  <a:rPr lang="en-US" sz="1600" dirty="0"/>
                  <a:t> </a:t>
                </a:r>
                <a:r>
                  <a:rPr lang="en-US" sz="1600" dirty="0" err="1" smtClean="0"/>
                  <a:t>dengan</a:t>
                </a:r>
                <a:r>
                  <a:rPr lang="en-US" sz="1600" dirty="0" smtClean="0"/>
                  <a:t> </a:t>
                </a:r>
                <a:r>
                  <a:rPr lang="en-US" sz="1600" dirty="0" err="1"/>
                  <a:t>persamaan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sebagai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berikut</a:t>
                </a:r>
                <a:r>
                  <a:rPr lang="en-US" sz="1600" dirty="0"/>
                  <a:t> [40] : </a:t>
                </a:r>
              </a:p>
              <a:p>
                <a:pPr marL="114300" indent="0">
                  <a:buNone/>
                </a:pPr>
                <a:endParaRPr lang="en-US" sz="1600" i="1" dirty="0" smtClean="0"/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𝑘𝑤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𝐷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𝑡𝑤</m:t>
                          </m:r>
                        </m:sub>
                      </m:sSub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𝑡𝑤𝑘</m:t>
                          </m:r>
                        </m:sub>
                      </m:sSub>
                    </m:oMath>
                  </m:oMathPara>
                </a14:m>
                <a:endParaRPr lang="en-US" sz="2000" dirty="0" smtClean="0"/>
              </a:p>
              <a:p>
                <a:pPr marL="114300" indent="0">
                  <a:buNone/>
                </a:pPr>
                <a:r>
                  <a:rPr lang="en-US" sz="1600" dirty="0" smtClean="0"/>
                  <a:t>	</a:t>
                </a:r>
              </a:p>
              <a:p>
                <a:pPr marL="114300" indent="0">
                  <a:buNone/>
                </a:pPr>
                <a:r>
                  <a:rPr lang="en-US" sz="1600" dirty="0"/>
                  <a:t>	</a:t>
                </a:r>
                <a:r>
                  <a:rPr lang="en-US" sz="1600" dirty="0" err="1" smtClean="0"/>
                  <a:t>Kemudian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topik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pada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iterasi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selanjutnya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adalah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kombinasi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antara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topik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perantara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dengan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topik</a:t>
                </a:r>
                <a:r>
                  <a:rPr lang="en-US" sz="1600" dirty="0"/>
                  <a:t> yang </a:t>
                </a:r>
                <a:r>
                  <a:rPr lang="en-US" sz="1600" dirty="0" err="1"/>
                  <a:t>saat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ini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muncul</a:t>
                </a:r>
                <a:r>
                  <a:rPr lang="en-US" sz="1600" dirty="0"/>
                  <a:t>. </a:t>
                </a:r>
              </a:p>
              <a:p>
                <a:pPr marL="114300" indent="0">
                  <a:buNone/>
                </a:pPr>
                <a:endParaRPr lang="en-US" sz="2000" i="1" dirty="0" smtClean="0"/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sup>
                      </m:sSubSup>
                      <m:r>
                        <a:rPr lang="en-US" sz="2000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1−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sSubSup>
                        <m:sSub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sz="2000" i="1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marL="114300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577672" y="4251159"/>
            <a:ext cx="770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[8] M. D. Hoffman, D. M.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and F. Bach, “Online learning for Latent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Dirichlet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Allocation,” 2010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</a:t>
            </a:r>
            <a:endParaRPr lang="en-US" sz="1200" dirty="0" smtClean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[41] M. D. Hoffman, D. M.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C. Wang, and J. Paisley, “Stochastic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variational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inference,” 2013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100361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/>
              <a:t>Online 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3" y="772669"/>
            <a:ext cx="8048259" cy="3932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>
              <a:buNone/>
            </a:pPr>
            <a:endParaRPr lang="en-US" sz="2000" dirty="0"/>
          </a:p>
        </p:txBody>
      </p:sp>
      <p:pic>
        <p:nvPicPr>
          <p:cNvPr id="12" name="Picture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074" y="745165"/>
            <a:ext cx="6637756" cy="361105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77672" y="4459674"/>
            <a:ext cx="7702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[42] M. W. Berry and J.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Kogan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Text mining: applications and theory 2010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1653600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/>
              <a:t>Online 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567026" y="707049"/>
            <a:ext cx="8048259" cy="3932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>
              <a:buNone/>
            </a:pPr>
            <a:endParaRPr lang="en-US" sz="2000" dirty="0"/>
          </a:p>
        </p:txBody>
      </p:sp>
      <p:pic>
        <p:nvPicPr>
          <p:cNvPr id="12" name="Picture 11"/>
          <p:cNvPicPr/>
          <p:nvPr/>
        </p:nvPicPr>
        <p:blipFill>
          <a:blip r:embed="rId3"/>
          <a:stretch>
            <a:fillRect/>
          </a:stretch>
        </p:blipFill>
        <p:spPr>
          <a:xfrm>
            <a:off x="990966" y="981211"/>
            <a:ext cx="7303971" cy="309092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18823" y="4283864"/>
            <a:ext cx="7702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[8] M. D. Hoffman, D. M.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Blei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and F. Bach, “Online learning for Latent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Dirichlet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Allocation,”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2010.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3781742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 err="1" smtClean="0"/>
              <a:t>Algoritma</a:t>
            </a:r>
            <a:r>
              <a:rPr lang="en-US" i="1" dirty="0" smtClean="0"/>
              <a:t> Online </a:t>
            </a:r>
            <a:r>
              <a:rPr lang="en-US" i="1" dirty="0"/>
              <a:t>Latent </a:t>
            </a:r>
            <a:r>
              <a:rPr lang="en-US" i="1" dirty="0" err="1"/>
              <a:t>Dirichlet</a:t>
            </a:r>
            <a:r>
              <a:rPr lang="en-US" i="1" dirty="0"/>
              <a:t> Allocation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>
                  <a:buSzPct val="100000"/>
                  <a:buFont typeface="+mj-lt"/>
                  <a:buAutoNum type="arabicPeriod"/>
                </a:pPr>
                <a:r>
                  <a:rPr lang="en-US" sz="1400" dirty="0" err="1" smtClean="0"/>
                  <a:t>inisialisasi</a:t>
                </a:r>
                <a:r>
                  <a:rPr lang="en-US" sz="1400" dirty="0" smtClean="0"/>
                  <a:t> </a:t>
                </a:r>
                <a14:m>
                  <m:oMath xmlns:m="http://schemas.openxmlformats.org/officeDocument/2006/math">
                    <m:r>
                      <a:rPr lang="en-US" sz="1400" b="1" i="1">
                        <a:latin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dan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mendefinisikan</a:t>
                </a:r>
                <a:r>
                  <a:rPr lang="en-US" sz="1400" dirty="0"/>
                  <a:t> formula </a:t>
                </a:r>
                <a:r>
                  <a:rPr lang="en-US" sz="1400" dirty="0" err="1"/>
                  <a:t>untuk</a:t>
                </a:r>
                <a:r>
                  <a:rPr lang="en-US" sz="1400" dirty="0"/>
                  <a:t> </a:t>
                </a:r>
                <a:r>
                  <a:rPr lang="en-US" sz="1400" dirty="0" err="1"/>
                  <a:t>menghitung</a:t>
                </a:r>
                <a:r>
                  <a:rPr lang="en-US" sz="1400" dirty="0"/>
                  <a:t> </a:t>
                </a:r>
                <a:r>
                  <a:rPr lang="en-US" sz="1400" dirty="0" err="1"/>
                  <a:t>bobot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400" i="1" dirty="0"/>
                  <a:t> </a:t>
                </a:r>
                <a:r>
                  <a:rPr lang="en-US" sz="1400" dirty="0"/>
                  <a:t>yang </a:t>
                </a:r>
                <a:r>
                  <a:rPr lang="en-US" sz="1400" dirty="0" err="1"/>
                  <a:t>nilainya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setara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dengan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  <m:sup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r>
                  <a:rPr lang="en-US" sz="1400" dirty="0"/>
                  <a:t>. </a:t>
                </a:r>
                <a:endParaRPr lang="en-US" sz="1400" dirty="0" smtClean="0"/>
              </a:p>
              <a:p>
                <a:pPr>
                  <a:buSzPct val="100000"/>
                  <a:buFont typeface="+mj-lt"/>
                  <a:buAutoNum type="arabicPeriod"/>
                </a:pPr>
                <a:r>
                  <a:rPr lang="en-US" sz="1400" i="1" dirty="0" smtClean="0"/>
                  <a:t>E-step </a:t>
                </a:r>
                <a:r>
                  <a:rPr lang="en-US" sz="1400" dirty="0" err="1"/>
                  <a:t>dilakukan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untuk</a:t>
                </a:r>
                <a:r>
                  <a:rPr lang="en-US" sz="1400" dirty="0"/>
                  <a:t> </a:t>
                </a:r>
                <a:r>
                  <a:rPr lang="en-US" sz="1400" dirty="0" err="1"/>
                  <a:t>untuk</a:t>
                </a:r>
                <a:r>
                  <a:rPr lang="en-US" sz="1400" dirty="0"/>
                  <a:t> </a:t>
                </a:r>
                <a:r>
                  <a:rPr lang="en-US" sz="1400" dirty="0" err="1"/>
                  <a:t>menemukan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nilai</a:t>
                </a:r>
                <a:r>
                  <a:rPr lang="en-US" sz="1400" dirty="0"/>
                  <a:t> optimum </a:t>
                </a:r>
                <a:r>
                  <a:rPr lang="en-US" sz="1400" dirty="0" err="1"/>
                  <a:t>lokal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dari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𝑡𝑘</m:t>
                        </m:r>
                      </m:sub>
                    </m:sSub>
                    <m:r>
                      <a:rPr lang="en-US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 err="1"/>
                  <a:t>dan</a:t>
                </a:r>
                <a:r>
                  <a:rPr lang="en-US" sz="1400" i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𝑡𝑤𝑘</m:t>
                        </m:r>
                      </m:sub>
                    </m:sSub>
                  </m:oMath>
                </a14:m>
                <a:r>
                  <a:rPr lang="en-US" sz="1400" dirty="0" smtClean="0"/>
                  <a:t>, </a:t>
                </a:r>
                <a:r>
                  <a:rPr lang="en-US" sz="1400" dirty="0" err="1"/>
                  <a:t>dengan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mempertahankan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b="1" i="1">
                        <a:latin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tetap</a:t>
                </a:r>
                <a:r>
                  <a:rPr lang="en-US" sz="1400" dirty="0"/>
                  <a:t>. </a:t>
                </a:r>
                <a:endParaRPr lang="en-US" sz="1400" dirty="0" smtClean="0"/>
              </a:p>
              <a:p>
                <a:pPr>
                  <a:buSzPct val="100000"/>
                  <a:buFont typeface="+mj-lt"/>
                  <a:buAutoNum type="arabicPeriod"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400" b="1" i="1">
                            <a:latin typeface="Cambria Math" panose="02040503050406030204" pitchFamily="18" charset="0"/>
                          </a:rPr>
                          <m:t>𝝀</m:t>
                        </m:r>
                      </m:e>
                    </m:acc>
                  </m:oMath>
                </a14:m>
                <a:r>
                  <a:rPr lang="en-US" sz="1400" dirty="0"/>
                  <a:t> </a:t>
                </a:r>
                <a:r>
                  <a:rPr lang="en-US" sz="1400" dirty="0" err="1"/>
                  <a:t>dihitung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dengan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pengaturan</a:t>
                </a:r>
                <a:r>
                  <a:rPr lang="en-US" sz="1400" dirty="0"/>
                  <a:t> yang </a:t>
                </a:r>
                <a:r>
                  <a:rPr lang="en-US" sz="1400" dirty="0" err="1"/>
                  <a:t>akan</a:t>
                </a:r>
                <a:r>
                  <a:rPr lang="en-US" sz="1400" dirty="0"/>
                  <a:t> optimal </a:t>
                </a:r>
                <a:r>
                  <a:rPr lang="en-US" sz="1400" dirty="0" err="1"/>
                  <a:t>jika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seluruh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korpus</a:t>
                </a:r>
                <a:r>
                  <a:rPr lang="en-US" sz="1400" dirty="0"/>
                  <a:t> </a:t>
                </a:r>
                <a:r>
                  <a:rPr lang="en-US" sz="1400" dirty="0" err="1"/>
                  <a:t>terdiri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dari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dan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diulang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sebanyak</a:t>
                </a:r>
                <a:r>
                  <a:rPr lang="en-US" sz="1400" dirty="0"/>
                  <a:t> </a:t>
                </a:r>
                <a:r>
                  <a:rPr lang="en-US" sz="1400" i="1" dirty="0"/>
                  <a:t>D </a:t>
                </a:r>
                <a:r>
                  <a:rPr lang="en-US" sz="1400" dirty="0"/>
                  <a:t>kali. </a:t>
                </a:r>
                <a:r>
                  <a:rPr lang="en-US" sz="1400" i="1" dirty="0"/>
                  <a:t>D</a:t>
                </a:r>
                <a:r>
                  <a:rPr lang="en-US" sz="1400" dirty="0"/>
                  <a:t> </a:t>
                </a:r>
                <a:r>
                  <a:rPr lang="en-US" sz="1400" dirty="0" err="1"/>
                  <a:t>adalah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jumlah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dokumen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unik</a:t>
                </a:r>
                <a:r>
                  <a:rPr lang="en-US" sz="1400" dirty="0"/>
                  <a:t> yang </a:t>
                </a:r>
                <a:r>
                  <a:rPr lang="en-US" sz="1400" dirty="0" err="1"/>
                  <a:t>tersedia</a:t>
                </a:r>
                <a:r>
                  <a:rPr lang="en-US" sz="1400" dirty="0"/>
                  <a:t>, </a:t>
                </a:r>
                <a:r>
                  <a:rPr lang="en-US" sz="1400" dirty="0" err="1"/>
                  <a:t>dan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dalam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kasus</a:t>
                </a:r>
                <a:r>
                  <a:rPr lang="en-US" sz="1400" dirty="0"/>
                  <a:t> </a:t>
                </a:r>
                <a:r>
                  <a:rPr lang="en-US" sz="1400" i="1" dirty="0"/>
                  <a:t>online </a:t>
                </a:r>
                <a:r>
                  <a:rPr lang="en-US" sz="1400" dirty="0"/>
                  <a:t>yang </a:t>
                </a:r>
                <a:r>
                  <a:rPr lang="en-US" sz="1400" dirty="0" err="1"/>
                  <a:t>sebenarnya</a:t>
                </a:r>
                <a:r>
                  <a:rPr lang="en-US" sz="1400" dirty="0"/>
                  <a:t> </a:t>
                </a:r>
                <a:r>
                  <a:rPr lang="en-US" sz="1400" i="1" dirty="0"/>
                  <a:t>D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sz="1400" i="1" dirty="0"/>
                  <a:t> </a:t>
                </a:r>
                <a:r>
                  <a:rPr lang="en-US" sz="1400" dirty="0"/>
                  <a:t>. </a:t>
                </a:r>
                <a:endParaRPr lang="en-US" sz="1400" dirty="0" smtClean="0"/>
              </a:p>
              <a:p>
                <a:pPr>
                  <a:buSzPct val="100000"/>
                  <a:buFont typeface="+mj-lt"/>
                  <a:buAutoNum type="arabicPeriod"/>
                </a:pPr>
                <a:r>
                  <a:rPr lang="en-US" sz="1400" i="1" dirty="0"/>
                  <a:t>U</a:t>
                </a:r>
                <a:r>
                  <a:rPr lang="en-US" sz="1400" i="1" dirty="0" smtClean="0"/>
                  <a:t>pdate </a:t>
                </a:r>
                <a:r>
                  <a:rPr lang="en-US" sz="1400" dirty="0" err="1"/>
                  <a:t>dilakukan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untuk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b="1" i="1">
                        <a:latin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menggunakan</a:t>
                </a:r>
                <a:r>
                  <a:rPr lang="en-US" sz="1400" dirty="0"/>
                  <a:t> rata-rata yang </a:t>
                </a:r>
                <a:r>
                  <a:rPr lang="en-US" sz="1400" dirty="0" err="1"/>
                  <a:t>telah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diberikan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bobot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dari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nilai</a:t>
                </a:r>
                <a:r>
                  <a:rPr lang="en-US" sz="1400" i="1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400" b="1" i="1">
                            <a:latin typeface="Cambria Math" panose="02040503050406030204" pitchFamily="18" charset="0"/>
                          </a:rPr>
                          <m:t>𝝀</m:t>
                        </m:r>
                      </m:e>
                    </m:acc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sebelumnya</a:t>
                </a:r>
                <a:r>
                  <a:rPr lang="en-US" sz="1400" dirty="0"/>
                  <a:t>. </a:t>
                </a:r>
                <a:r>
                  <a:rPr lang="en-US" sz="1400" dirty="0" err="1"/>
                  <a:t>Bobot</a:t>
                </a:r>
                <a:r>
                  <a:rPr lang="en-US" sz="1400" dirty="0"/>
                  <a:t> yang </a:t>
                </a:r>
                <a:r>
                  <a:rPr lang="en-US" sz="1400" dirty="0" err="1"/>
                  <a:t>diberikan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pada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400" b="1" i="1">
                            <a:latin typeface="Cambria Math" panose="02040503050406030204" pitchFamily="18" charset="0"/>
                          </a:rPr>
                          <m:t>𝝀</m:t>
                        </m:r>
                      </m:e>
                    </m:acc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didapatkan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dari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400" i="1" dirty="0"/>
                  <a:t> </a:t>
                </a:r>
                <a:r>
                  <a:rPr lang="en-US" sz="1400" dirty="0"/>
                  <a:t>, </a:t>
                </a:r>
                <a:r>
                  <a:rPr lang="en-US" sz="1400" dirty="0" err="1"/>
                  <a:t>dimana</a:t>
                </a:r>
                <a:r>
                  <a:rPr lang="en-US" sz="1400" dirty="0"/>
                  <a:t> </a:t>
                </a:r>
                <a:r>
                  <a:rPr lang="en-US" sz="1400" i="1" dirty="0"/>
                  <a:t>K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1400" dirty="0"/>
                  <a:t> (0.5, 1] yang </a:t>
                </a:r>
                <a:r>
                  <a:rPr lang="en-US" sz="1400" dirty="0" err="1"/>
                  <a:t>mengontrol</a:t>
                </a:r>
                <a:r>
                  <a:rPr lang="en-US" sz="1400" dirty="0"/>
                  <a:t> </a:t>
                </a:r>
                <a:r>
                  <a:rPr lang="en-US" sz="1400" dirty="0" err="1"/>
                  <a:t>laju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dimana</a:t>
                </a:r>
                <a:r>
                  <a:rPr lang="en-US" sz="1400" dirty="0"/>
                  <a:t> </a:t>
                </a:r>
                <a:r>
                  <a:rPr lang="en-US" sz="1400" dirty="0" err="1"/>
                  <a:t>nilai-nilai</a:t>
                </a:r>
                <a:r>
                  <a:rPr lang="en-US" sz="1400" dirty="0"/>
                  <a:t> lama </a:t>
                </a:r>
                <a:r>
                  <a:rPr lang="en-US" sz="1400" dirty="0" err="1"/>
                  <a:t>dari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400" b="1" i="1">
                            <a:latin typeface="Cambria Math" panose="02040503050406030204" pitchFamily="18" charset="0"/>
                          </a:rPr>
                          <m:t>𝝀</m:t>
                        </m:r>
                      </m:e>
                    </m:acc>
                  </m:oMath>
                </a14:m>
                <a:r>
                  <a:rPr lang="en-US" sz="1400" dirty="0"/>
                  <a:t> </a:t>
                </a:r>
                <a:r>
                  <a:rPr lang="en-US" sz="1400" dirty="0" err="1"/>
                  <a:t>dilupakan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dan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400" dirty="0"/>
                  <a:t> ≥ 0 </a:t>
                </a:r>
                <a:r>
                  <a:rPr lang="en-US" sz="1400" dirty="0" err="1"/>
                  <a:t>memperlambat</a:t>
                </a:r>
                <a:r>
                  <a:rPr lang="en-US" sz="1400" dirty="0"/>
                  <a:t> </a:t>
                </a:r>
                <a:r>
                  <a:rPr lang="en-US" sz="1400" dirty="0" err="1"/>
                  <a:t>iterasi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awal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dari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algoritma</a:t>
                </a:r>
                <a:r>
                  <a:rPr lang="en-US" sz="1400" dirty="0"/>
                  <a:t>. </a:t>
                </a:r>
                <a:r>
                  <a:rPr lang="en-US" sz="1400" dirty="0" err="1"/>
                  <a:t>Syarat</a:t>
                </a:r>
                <a:r>
                  <a:rPr lang="en-US" sz="1400" dirty="0"/>
                  <a:t> </a:t>
                </a:r>
                <a:r>
                  <a:rPr lang="en-US" sz="1400" dirty="0" err="1"/>
                  <a:t>bahwa</a:t>
                </a:r>
                <a:r>
                  <a:rPr lang="en-US" sz="1400" dirty="0"/>
                  <a:t> </a:t>
                </a:r>
                <a:r>
                  <a:rPr lang="en-US" sz="1400" i="1" dirty="0"/>
                  <a:t>K</a:t>
                </a:r>
                <a:r>
                  <a:rPr lang="en-US" sz="1400" dirty="0"/>
                  <a:t> ∈ (0.5, 1] </a:t>
                </a:r>
                <a:r>
                  <a:rPr lang="en-US" sz="1400" dirty="0" err="1"/>
                  <a:t>diperlukan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untuk</a:t>
                </a:r>
                <a:r>
                  <a:rPr lang="en-US" sz="1400" dirty="0"/>
                  <a:t> </a:t>
                </a:r>
                <a:r>
                  <a:rPr lang="en-US" sz="1400" dirty="0" err="1"/>
                  <a:t>menjamin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konvergensi</a:t>
                </a:r>
                <a:r>
                  <a:rPr lang="en-US" sz="1400" dirty="0"/>
                  <a:t>. </a:t>
                </a:r>
                <a:r>
                  <a:rPr lang="en-US" sz="1400" dirty="0" err="1"/>
                  <a:t>Dalam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kasus</a:t>
                </a:r>
                <a:r>
                  <a:rPr lang="en-US" sz="1400" dirty="0"/>
                  <a:t> </a:t>
                </a:r>
                <a:r>
                  <a:rPr lang="en-US" sz="1400" i="1" dirty="0"/>
                  <a:t>Online LDA</a:t>
                </a:r>
                <a:r>
                  <a:rPr lang="en-US" sz="1400" dirty="0"/>
                  <a:t>, </a:t>
                </a:r>
                <a:r>
                  <a:rPr lang="en-US" sz="1400" dirty="0" err="1"/>
                  <a:t>ini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berarti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menghitung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sz="14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400" b="1" i="1">
                            <a:latin typeface="Cambria Math" panose="02040503050406030204" pitchFamily="18" charset="0"/>
                          </a:rPr>
                          <m:t>𝝀</m:t>
                        </m:r>
                      </m:e>
                    </m:acc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menggunakan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pengamatan</a:t>
                </a:r>
                <a:r>
                  <a:rPr lang="en-US" sz="1400" dirty="0"/>
                  <a:t> S &gt; 1 </a:t>
                </a:r>
                <a:r>
                  <a:rPr lang="en-US" sz="1400" dirty="0" err="1"/>
                  <a:t>dimana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𝑡𝑠</m:t>
                        </m:r>
                      </m:sub>
                    </m:sSub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adalah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dokumen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ke</a:t>
                </a:r>
                <a:r>
                  <a:rPr lang="en-US" sz="1400" dirty="0"/>
                  <a:t>-</a:t>
                </a:r>
                <a:r>
                  <a:rPr lang="en-US" sz="1400" i="1" dirty="0"/>
                  <a:t>s </a:t>
                </a:r>
                <a:r>
                  <a:rPr lang="en-US" sz="1400" dirty="0" err="1"/>
                  <a:t>dalam</a:t>
                </a:r>
                <a:r>
                  <a:rPr lang="en-US" sz="1400" dirty="0"/>
                  <a:t> </a:t>
                </a:r>
                <a:r>
                  <a:rPr lang="en-US" sz="1400" i="1" dirty="0"/>
                  <a:t>mini batch t </a:t>
                </a:r>
                <a:r>
                  <a:rPr lang="en-US" sz="1400" dirty="0" err="1"/>
                  <a:t>dan</a:t>
                </a:r>
                <a:r>
                  <a:rPr lang="en-US" sz="1400" dirty="0"/>
                  <a:t>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𝑡𝑠</m:t>
                        </m:r>
                      </m:sub>
                    </m:sSub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dan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𝑡𝑠</m:t>
                        </m:r>
                      </m:sub>
                    </m:sSub>
                  </m:oMath>
                </a14:m>
                <a:r>
                  <a:rPr lang="en-US" sz="1400" i="1" dirty="0"/>
                  <a:t> </a:t>
                </a:r>
                <a:r>
                  <a:rPr lang="en-US" sz="1400" dirty="0" err="1"/>
                  <a:t>untuk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dokumen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ini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sesuai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dengan</a:t>
                </a:r>
                <a:r>
                  <a:rPr lang="en-US" sz="1400" dirty="0"/>
                  <a:t> </a:t>
                </a:r>
                <a:r>
                  <a:rPr lang="en-US" sz="1400" i="1" dirty="0"/>
                  <a:t>E-step </a:t>
                </a:r>
                <a:r>
                  <a:rPr lang="en-US" sz="1400" dirty="0"/>
                  <a:t>yang normal. Dan </a:t>
                </a:r>
                <a:r>
                  <a:rPr lang="en-US" sz="1400" dirty="0" err="1"/>
                  <a:t>ketika</a:t>
                </a:r>
                <a:r>
                  <a:rPr lang="en-US" sz="1400" dirty="0"/>
                  <a:t> S = D </a:t>
                </a:r>
                <a:r>
                  <a:rPr lang="en-US" sz="1400" dirty="0" err="1"/>
                  <a:t>dan</a:t>
                </a:r>
                <a:r>
                  <a:rPr lang="en-US" sz="1400" dirty="0"/>
                  <a:t> </a:t>
                </a:r>
                <a:r>
                  <a:rPr lang="en-US" sz="1400" i="1" dirty="0"/>
                  <a:t>K</a:t>
                </a:r>
                <a:r>
                  <a:rPr lang="en-US" sz="1400" dirty="0"/>
                  <a:t> = 0 </a:t>
                </a:r>
                <a:r>
                  <a:rPr lang="en-US" sz="1400" dirty="0" err="1"/>
                  <a:t>ini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akan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menjadi</a:t>
                </a:r>
                <a:r>
                  <a:rPr lang="en-US" sz="1400" dirty="0"/>
                  <a:t> </a:t>
                </a:r>
                <a:r>
                  <a:rPr lang="en-US" sz="1400" i="1" dirty="0"/>
                  <a:t>LDA </a:t>
                </a:r>
                <a:r>
                  <a:rPr lang="en-US" sz="1400" dirty="0" err="1"/>
                  <a:t>dengan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pendekatan</a:t>
                </a:r>
                <a:r>
                  <a:rPr lang="en-US" sz="1400" dirty="0"/>
                  <a:t> </a:t>
                </a:r>
                <a:r>
                  <a:rPr lang="en-US" sz="1400" i="1" dirty="0"/>
                  <a:t>batch</a:t>
                </a:r>
                <a:r>
                  <a:rPr lang="en-US" sz="1400" dirty="0"/>
                  <a:t>. </a:t>
                </a:r>
              </a:p>
              <a:p>
                <a:pPr marL="114300" indent="0">
                  <a:buNone/>
                </a:pPr>
                <a:endParaRPr lang="en-US" sz="1400" dirty="0"/>
              </a:p>
              <a:p>
                <a:pPr marL="114300" indent="0">
                  <a:buNone/>
                </a:pPr>
                <a:endParaRPr lang="en-US" sz="1400" dirty="0"/>
              </a:p>
              <a:p>
                <a:pPr marL="114300" indent="0">
                  <a:buNone/>
                </a:pPr>
                <a:endParaRPr lang="en-US" sz="1400" dirty="0"/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blipFill rotWithShape="0">
                <a:blip r:embed="rId3"/>
                <a:stretch>
                  <a:fillRect r="-7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618823" y="4283864"/>
            <a:ext cx="7702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[43] P. Liang and D. Klein, “Online EM for unsupervised models,” 2009</a:t>
            </a:r>
            <a:endParaRPr lang="en-US" sz="12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282763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TERIMA </a:t>
            </a:r>
            <a:r>
              <a:rPr lang="en" dirty="0" smtClean="0">
                <a:solidFill>
                  <a:schemeClr val="accent3"/>
                </a:solidFill>
              </a:rPr>
              <a:t>KASIH</a:t>
            </a:r>
            <a:endParaRPr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616450" y="1573825"/>
            <a:ext cx="5753528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Clr>
                <a:schemeClr val="bg1"/>
              </a:buClr>
              <a:buSzPct val="150000"/>
            </a:pPr>
            <a:r>
              <a:rPr lang="en-US" sz="4400" dirty="0" smtClean="0">
                <a:solidFill>
                  <a:schemeClr val="bg1"/>
                </a:solidFill>
              </a:rPr>
              <a:t>HASIL DAN PEMBAHASAN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780836" y="2589087"/>
            <a:ext cx="5052704" cy="1787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Pengolahan</a:t>
            </a:r>
            <a:r>
              <a:rPr lang="en-US" sz="2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data</a:t>
            </a:r>
          </a:p>
          <a:p>
            <a:pPr marL="285750" indent="-285750" algn="l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LDA </a:t>
            </a:r>
            <a:r>
              <a:rPr lang="en-US" sz="2800" dirty="0" err="1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dan</a:t>
            </a:r>
            <a:r>
              <a:rPr lang="en-US" sz="28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 OLDA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6563320" y="162358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6615345" y="187723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4646813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49" y="4646813"/>
            <a:ext cx="5760315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/>
          <p:nvPr/>
        </p:nvCxnSpPr>
        <p:spPr>
          <a:xfrm>
            <a:off x="7105870" y="2708685"/>
            <a:ext cx="16263" cy="2042454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259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 smtClean="0"/>
              <a:t>PREPROCESSING </a:t>
            </a:r>
            <a:endParaRPr lang="en-US" i="1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3" y="772669"/>
            <a:ext cx="8048259" cy="3932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>
              <a:buNone/>
            </a:pPr>
            <a:r>
              <a:rPr lang="en-US" sz="1600" dirty="0" smtClean="0"/>
              <a:t>	</a:t>
            </a:r>
            <a:endParaRPr lang="en-US" sz="1600" dirty="0"/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endParaRPr lang="en-US" sz="16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3499690"/>
              </p:ext>
            </p:extLst>
          </p:nvPr>
        </p:nvGraphicFramePr>
        <p:xfrm>
          <a:off x="1538003" y="660650"/>
          <a:ext cx="6192685" cy="4160520"/>
        </p:xfrm>
        <a:graphic>
          <a:graphicData uri="http://schemas.openxmlformats.org/drawingml/2006/table">
            <a:tbl>
              <a:tblPr firstRow="1" firstCol="1" bandRow="1">
                <a:tableStyleId>{BEA178F2-7D60-4FA4-BE0D-153BAB0C3E79}</a:tableStyleId>
              </a:tblPr>
              <a:tblGrid>
                <a:gridCol w="3141612"/>
                <a:gridCol w="3051073"/>
              </a:tblGrid>
              <a:tr h="27351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solidFill>
                            <a:schemeClr val="bg1"/>
                          </a:solidFill>
                          <a:effectLst/>
                        </a:rPr>
                        <a:t>Sebelum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 Preprocessing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Setelah Preprocessing</a:t>
                      </a:r>
                      <a:endParaRPr lang="en-US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</a:tr>
              <a:tr h="1331835"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'@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marlina_idha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@hu5en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Jabatan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rangkap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yg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di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berikan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kpdnya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sbg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Komut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artinya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sama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saja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jabatan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utk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tutup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mulut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mahasiswa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dlm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urusan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berdemokrasi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Rektorat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ga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bisa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atur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mahasiswa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cerdas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utk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kritik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tajam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yg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sehat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kpd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pemerintah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atau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Jokowi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</a:rPr>
                        <a:t>contohnya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 King Lip Service'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</a:rPr>
                        <a:t>'jabatan rangkap kpdnya komut jabatan tutup mulut mahasiswa urusan berdemokrasi rektorat atur mahasiswa cerdas kritik tajam sehat pemerintah jokowi contohnya king lip service'</a:t>
                      </a:r>
                      <a:endParaRPr lang="en-US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</a:tr>
              <a:tr h="1172009"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'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Ikatan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Dokter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Indonesia (IDI)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Slamet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Budiarto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mendorong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pemerintah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memberi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booster alias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suntikan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dosis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ketiga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vaksin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Covid-19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kepada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tenaga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kesehatan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nakes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)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untuk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melindungi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keselamatan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para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nakes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sebagai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garda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terdepan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penanganan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Covid-19.\nhttps://t.co/AqiRxI2SEZ'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'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ikatan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dokter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idi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selamat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budiarto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mendorong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pemerintah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booster alias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suntikan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dosis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ketiga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vaksin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covid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tenaga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kesehatan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nakes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melindungi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keselamatan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nakes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garda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terdepan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penanganan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covid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'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</a:tr>
              <a:tr h="1004579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'Kami ingin memberikan contoh yang baik dan mendukung program program Pemerintah dalam perjuangan melawan Covid bahkan mentransformasi ekonomi Indonesia .\n\n#Kadin #KadinIndonesia #MunasKadin #KadinBer1 #MajuBersamaAnin #proKADIN</a:t>
                      </a:r>
                      <a:endParaRPr lang="en-US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'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contoh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mendukung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program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program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pemerintah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perjuangan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melawan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covid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mentransformasi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ekonomi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'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</a:tr>
              <a:tr h="33486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'Mau nanya, kuota subsidi pemerintah udah diberhentikan ya? 😟'</a:t>
                      </a:r>
                      <a:endParaRPr lang="en-US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'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kuota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subsidi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pemerintah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diberhentikan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'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78" marR="68378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19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i="1" dirty="0" smtClean="0"/>
              <a:t>TEXT ANALYTICS (VOYANT TOOL)</a:t>
            </a:r>
            <a:endParaRPr lang="en-US" i="1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3" y="772669"/>
            <a:ext cx="8048259" cy="3932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>
              <a:buNone/>
            </a:pPr>
            <a:r>
              <a:rPr lang="en-US" sz="1600" dirty="0" smtClean="0"/>
              <a:t>	</a:t>
            </a:r>
            <a:endParaRPr lang="en-US" sz="1600" dirty="0"/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endParaRPr lang="en-US" sz="1600" dirty="0"/>
          </a:p>
        </p:txBody>
      </p:sp>
      <p:pic>
        <p:nvPicPr>
          <p:cNvPr id="12" name="Picture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37" y="981211"/>
            <a:ext cx="4169201" cy="3626365"/>
          </a:xfrm>
          <a:prstGeom prst="rect">
            <a:avLst/>
          </a:prstGeom>
        </p:spPr>
      </p:pic>
      <p:pic>
        <p:nvPicPr>
          <p:cNvPr id="13" name="Picture 1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655" y="1414400"/>
            <a:ext cx="4525334" cy="237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56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PERBANDINGAN LDA DAN OLDA</a:t>
            </a:r>
            <a:endParaRPr dirty="0"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631333" y="1382595"/>
            <a:ext cx="338976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/>
              <a:t>Perbandingan</a:t>
            </a:r>
            <a:r>
              <a:rPr lang="en-US" b="1" dirty="0"/>
              <a:t> Performa</a:t>
            </a:r>
            <a:endParaRPr b="1" dirty="0"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715107" y="2139643"/>
            <a:ext cx="2824847" cy="139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perbandingan</a:t>
            </a:r>
            <a:r>
              <a:rPr lang="en-US" dirty="0" smtClean="0"/>
              <a:t> </a:t>
            </a:r>
            <a:r>
              <a:rPr lang="en-US" dirty="0" err="1" smtClean="0"/>
              <a:t>performa</a:t>
            </a:r>
            <a:r>
              <a:rPr lang="en-US" dirty="0" smtClean="0"/>
              <a:t>,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membandingkan</a:t>
            </a:r>
            <a:r>
              <a:rPr lang="en-US" dirty="0" smtClean="0"/>
              <a:t> </a:t>
            </a:r>
            <a:r>
              <a:rPr lang="en-US" i="1" dirty="0" smtClean="0"/>
              <a:t>running time</a:t>
            </a:r>
            <a:r>
              <a:rPr lang="en-US" dirty="0" smtClean="0"/>
              <a:t>, </a:t>
            </a:r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i="1" dirty="0" smtClean="0"/>
              <a:t>perplexity</a:t>
            </a:r>
            <a:r>
              <a:rPr lang="en-US" dirty="0" smtClean="0"/>
              <a:t>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i="1" dirty="0" smtClean="0"/>
              <a:t>coherence score </a:t>
            </a:r>
            <a:r>
              <a:rPr lang="en-US" dirty="0" smtClean="0"/>
              <a:t>yang </a:t>
            </a:r>
            <a:r>
              <a:rPr lang="en-US" dirty="0" err="1" smtClean="0"/>
              <a:t>dihasilkan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kedua</a:t>
            </a:r>
            <a:r>
              <a:rPr lang="en-US" dirty="0" smtClean="0"/>
              <a:t> model</a:t>
            </a:r>
            <a:endParaRPr dirty="0"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5451806" y="1376731"/>
            <a:ext cx="270752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 err="1"/>
              <a:t>Perbandingan</a:t>
            </a:r>
            <a:r>
              <a:rPr lang="en-US" b="1" dirty="0"/>
              <a:t> </a:t>
            </a:r>
            <a:r>
              <a:rPr lang="en-US" b="1" dirty="0" err="1" smtClean="0"/>
              <a:t>Hasil</a:t>
            </a:r>
            <a:endParaRPr lang="en-US" b="1" dirty="0"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594395" y="2210431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perbandingan</a:t>
            </a:r>
            <a:r>
              <a:rPr lang="en-US" dirty="0" smtClean="0"/>
              <a:t> </a:t>
            </a:r>
            <a:r>
              <a:rPr lang="en-US" dirty="0" err="1" smtClean="0"/>
              <a:t>performa</a:t>
            </a:r>
            <a:r>
              <a:rPr lang="en-US" dirty="0" smtClean="0"/>
              <a:t>,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membandingkan</a:t>
            </a:r>
            <a:r>
              <a:rPr lang="en-US" dirty="0" smtClean="0"/>
              <a:t> </a:t>
            </a:r>
            <a:r>
              <a:rPr lang="en-US" dirty="0" err="1" smtClean="0"/>
              <a:t>hasil</a:t>
            </a:r>
            <a:r>
              <a:rPr lang="en-US" dirty="0" smtClean="0"/>
              <a:t> </a:t>
            </a:r>
            <a:r>
              <a:rPr lang="en-US" dirty="0" err="1" smtClean="0"/>
              <a:t>topik</a:t>
            </a:r>
            <a:r>
              <a:rPr lang="en-US" dirty="0" smtClean="0"/>
              <a:t> yang </a:t>
            </a:r>
            <a:r>
              <a:rPr lang="en-US" dirty="0" err="1" smtClean="0"/>
              <a:t>dihasilkan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kedua</a:t>
            </a:r>
            <a:r>
              <a:rPr lang="en-US" dirty="0" smtClean="0"/>
              <a:t> model </a:t>
            </a:r>
            <a:endParaRPr dirty="0"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/>
          <p:nvPr/>
        </p:nvCxnSpPr>
        <p:spPr>
          <a:xfrm>
            <a:off x="620714" y="1665631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/>
          <p:nvPr/>
        </p:nvCxnSpPr>
        <p:spPr>
          <a:xfrm flipH="1">
            <a:off x="7012732" y="1623370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PERBANDINGAN PERFORMA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506;p28"/>
              <p:cNvSpPr txBox="1">
                <a:spLocks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r>
                  <a:rPr lang="en-US" sz="1400" i="1" dirty="0" smtClean="0"/>
                  <a:t>Running Time</a:t>
                </a:r>
              </a:p>
              <a:p>
                <a:pPr marL="114300" indent="0">
                  <a:buNone/>
                </a:pPr>
                <a:endParaRPr lang="en-US" sz="1400" dirty="0"/>
              </a:p>
              <a:p>
                <a:pPr marL="114300" indent="0">
                  <a:buNone/>
                </a:pPr>
                <a:r>
                  <a:rPr lang="en-US" sz="1400" dirty="0" err="1" smtClean="0"/>
                  <a:t>Kemampuan</a:t>
                </a:r>
                <a:r>
                  <a:rPr lang="en-US" sz="1400" dirty="0" smtClean="0"/>
                  <a:t> </a:t>
                </a:r>
                <a:r>
                  <a:rPr lang="en-US" sz="1400" i="1" dirty="0"/>
                  <a:t>running time </a:t>
                </a:r>
                <a:r>
                  <a:rPr lang="en-US" sz="1400" dirty="0"/>
                  <a:t>LDA </a:t>
                </a:r>
                <a:r>
                  <a:rPr lang="en-US" sz="1400" dirty="0" err="1"/>
                  <a:t>adalah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selama</a:t>
                </a:r>
                <a:r>
                  <a:rPr lang="en-US" sz="1400" dirty="0"/>
                  <a:t> 08 </a:t>
                </a:r>
                <a:r>
                  <a:rPr lang="en-US" sz="1400" dirty="0" err="1"/>
                  <a:t>menit</a:t>
                </a:r>
                <a:r>
                  <a:rPr lang="en-US" sz="1400" dirty="0"/>
                  <a:t> 41 </a:t>
                </a:r>
                <a:r>
                  <a:rPr lang="en-US" sz="1400" dirty="0" err="1"/>
                  <a:t>detik</a:t>
                </a:r>
                <a:r>
                  <a:rPr lang="en-US" sz="1400" dirty="0"/>
                  <a:t>, </a:t>
                </a:r>
                <a:r>
                  <a:rPr lang="en-US" sz="1400" dirty="0" err="1"/>
                  <a:t>sedangkan</a:t>
                </a:r>
                <a:r>
                  <a:rPr lang="en-US" sz="1400" dirty="0"/>
                  <a:t> OLDA </a:t>
                </a:r>
                <a:r>
                  <a:rPr lang="en-US" sz="1400" dirty="0" err="1"/>
                  <a:t>membutuhkan</a:t>
                </a:r>
                <a:r>
                  <a:rPr lang="en-US" sz="1400" dirty="0"/>
                  <a:t> 02 </a:t>
                </a:r>
                <a:r>
                  <a:rPr lang="en-US" sz="1400" dirty="0" err="1"/>
                  <a:t>menit</a:t>
                </a:r>
                <a:r>
                  <a:rPr lang="en-US" sz="1400" dirty="0"/>
                  <a:t> 49 </a:t>
                </a:r>
                <a:r>
                  <a:rPr lang="en-US" sz="1400" dirty="0" err="1"/>
                  <a:t>detik</a:t>
                </a:r>
                <a:r>
                  <a:rPr lang="en-US" sz="1400" dirty="0"/>
                  <a:t>. </a:t>
                </a:r>
                <a:r>
                  <a:rPr lang="en-US" sz="1400" dirty="0" err="1"/>
                  <a:t>Maka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dari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itu</a:t>
                </a:r>
                <a:r>
                  <a:rPr lang="en-US" sz="1400" dirty="0"/>
                  <a:t>, </a:t>
                </a:r>
                <a:r>
                  <a:rPr lang="en-US" sz="1400" dirty="0" err="1"/>
                  <a:t>dapat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kita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katakan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bahwa</a:t>
                </a:r>
                <a:r>
                  <a:rPr lang="en-US" sz="1400" dirty="0"/>
                  <a:t> OLDA </a:t>
                </a:r>
                <a:r>
                  <a:rPr lang="en-US" sz="1400" dirty="0" err="1"/>
                  <a:t>mempunyai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kemampuan</a:t>
                </a:r>
                <a:r>
                  <a:rPr lang="en-US" sz="1400" dirty="0"/>
                  <a:t> </a:t>
                </a:r>
                <a:r>
                  <a:rPr lang="en-US" sz="1400" i="1" dirty="0"/>
                  <a:t>running time </a:t>
                </a:r>
                <a:r>
                  <a:rPr lang="en-US" sz="1400" dirty="0" err="1"/>
                  <a:t>lebih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cepat</a:t>
                </a:r>
                <a:r>
                  <a:rPr lang="en-US" sz="1400" dirty="0"/>
                  <a:t> </a:t>
                </a:r>
                <a:r>
                  <a:rPr lang="en-US" sz="1400" dirty="0" err="1"/>
                  <a:t>untuk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skema</a:t>
                </a:r>
                <a:r>
                  <a:rPr lang="en-US" sz="1400" dirty="0"/>
                  <a:t> </a:t>
                </a:r>
                <a:r>
                  <a:rPr lang="en-US" sz="1400" i="1" dirty="0"/>
                  <a:t>batch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dibanding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dengan</a:t>
                </a:r>
                <a:r>
                  <a:rPr lang="en-US" sz="1400" dirty="0"/>
                  <a:t> LDA </a:t>
                </a:r>
                <a:r>
                  <a:rPr lang="en-US" sz="1400" dirty="0" err="1"/>
                  <a:t>dengan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selisih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waktu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sekitar</a:t>
                </a:r>
                <a:r>
                  <a:rPr lang="en-US" sz="1400" dirty="0"/>
                  <a:t> 05 </a:t>
                </a:r>
                <a:r>
                  <a:rPr lang="en-US" sz="1400" dirty="0" err="1"/>
                  <a:t>menit</a:t>
                </a:r>
                <a:r>
                  <a:rPr lang="en-US" sz="1400" dirty="0"/>
                  <a:t> 34 </a:t>
                </a:r>
                <a:r>
                  <a:rPr lang="en-US" sz="1400" dirty="0" err="1"/>
                  <a:t>detik</a:t>
                </a:r>
                <a:r>
                  <a:rPr lang="en-US" sz="1400" dirty="0"/>
                  <a:t>.</a:t>
                </a:r>
              </a:p>
              <a:p>
                <a:pPr>
                  <a:buFont typeface="+mj-lt"/>
                  <a:buAutoNum type="arabicPeriod"/>
                </a:pPr>
                <a:endParaRPr lang="en-US" sz="1400" i="1" dirty="0" smtClean="0"/>
              </a:p>
              <a:p>
                <a:r>
                  <a:rPr lang="en-US" sz="1400" i="1" dirty="0" smtClean="0"/>
                  <a:t>Perplexity</a:t>
                </a:r>
              </a:p>
              <a:p>
                <a:endParaRPr lang="en-US" sz="1400" i="1" dirty="0" smtClean="0"/>
              </a:p>
              <a:p>
                <a:pPr marL="114300" indent="0">
                  <a:buNone/>
                </a:pPr>
                <a:r>
                  <a:rPr lang="en-US" sz="1400" i="1" dirty="0"/>
                  <a:t>perplexity </a:t>
                </a:r>
                <a:r>
                  <a:rPr lang="en-US" sz="1400" dirty="0"/>
                  <a:t>yang </a:t>
                </a:r>
                <a:r>
                  <a:rPr lang="en-US" sz="1400" dirty="0" err="1"/>
                  <a:t>dihasilkan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oleh</a:t>
                </a:r>
                <a:r>
                  <a:rPr lang="en-US" sz="1400" dirty="0"/>
                  <a:t> LDA </a:t>
                </a:r>
                <a:r>
                  <a:rPr lang="en-US" sz="1400" dirty="0" err="1"/>
                  <a:t>bernilai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lebih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kecil</a:t>
                </a:r>
                <a:r>
                  <a:rPr lang="en-US" sz="1400" dirty="0"/>
                  <a:t> </a:t>
                </a:r>
                <a:r>
                  <a:rPr lang="en-US" sz="1400" dirty="0" err="1"/>
                  <a:t>yaitu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−7.648646630802257</m:t>
                    </m:r>
                  </m:oMath>
                </a14:m>
                <a:r>
                  <a:rPr lang="en-US" sz="1400" dirty="0"/>
                  <a:t> </a:t>
                </a:r>
                <a:r>
                  <a:rPr lang="en-US" sz="1400" dirty="0" err="1"/>
                  <a:t>daripada</a:t>
                </a:r>
                <a:r>
                  <a:rPr lang="en-US" sz="1400" dirty="0"/>
                  <a:t> OLDA yang </a:t>
                </a:r>
                <a:r>
                  <a:rPr lang="en-US" sz="1400" dirty="0" err="1"/>
                  <a:t>bernilai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−7.60338860647679</m:t>
                    </m:r>
                  </m:oMath>
                </a14:m>
                <a:r>
                  <a:rPr lang="en-US" sz="1400" dirty="0"/>
                  <a:t>. Hal </a:t>
                </a:r>
                <a:r>
                  <a:rPr lang="en-US" sz="1400" dirty="0" err="1"/>
                  <a:t>ini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berarti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bahwa</a:t>
                </a:r>
                <a:r>
                  <a:rPr lang="en-US" sz="1400" dirty="0"/>
                  <a:t> model LDA </a:t>
                </a:r>
                <a:r>
                  <a:rPr lang="en-US" sz="1400" dirty="0" err="1"/>
                  <a:t>mempunyai</a:t>
                </a:r>
                <a:r>
                  <a:rPr lang="en-US" sz="1400" dirty="0"/>
                  <a:t> model yang </a:t>
                </a:r>
                <a:r>
                  <a:rPr lang="en-US" sz="1400" dirty="0" err="1"/>
                  <a:t>sedikit</a:t>
                </a:r>
                <a:r>
                  <a:rPr lang="en-US" sz="1400" dirty="0"/>
                  <a:t> </a:t>
                </a:r>
                <a:r>
                  <a:rPr lang="en-US" sz="1400" dirty="0" err="1"/>
                  <a:t>lebih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bagus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dibandingkan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dengan</a:t>
                </a:r>
                <a:r>
                  <a:rPr lang="en-US" sz="1400" dirty="0"/>
                  <a:t> model OLDA </a:t>
                </a:r>
                <a:r>
                  <a:rPr lang="en-US" sz="1400" dirty="0" err="1"/>
                  <a:t>dalam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segi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nilai</a:t>
                </a:r>
                <a:r>
                  <a:rPr lang="en-US" sz="1400" dirty="0"/>
                  <a:t> </a:t>
                </a:r>
                <a:r>
                  <a:rPr lang="en-US" sz="1400" i="1" dirty="0"/>
                  <a:t>perplexity</a:t>
                </a:r>
                <a:r>
                  <a:rPr lang="en-US" sz="1400" dirty="0"/>
                  <a:t>. </a:t>
                </a:r>
                <a:endParaRPr lang="en-US" sz="1400" dirty="0" smtClean="0"/>
              </a:p>
              <a:p>
                <a:pPr marL="114300" indent="0">
                  <a:buNone/>
                </a:pPr>
                <a:endParaRPr lang="en-US" sz="1400" dirty="0"/>
              </a:p>
              <a:p>
                <a:r>
                  <a:rPr lang="en-US" sz="1400" i="1" dirty="0" smtClean="0"/>
                  <a:t>Coherence Score</a:t>
                </a:r>
              </a:p>
              <a:p>
                <a:pPr marL="114300" indent="0">
                  <a:buNone/>
                </a:pPr>
                <a:endParaRPr lang="en-US" sz="1400" i="1" dirty="0"/>
              </a:p>
              <a:p>
                <a:pPr marL="114300" indent="0">
                  <a:buNone/>
                </a:pPr>
                <a:r>
                  <a:rPr lang="en-US" sz="1400" dirty="0" err="1"/>
                  <a:t>Nilai</a:t>
                </a:r>
                <a:r>
                  <a:rPr lang="en-US" sz="1400" dirty="0"/>
                  <a:t> </a:t>
                </a:r>
                <a:r>
                  <a:rPr lang="en-US" sz="1400" dirty="0" err="1" smtClean="0"/>
                  <a:t>koherensi</a:t>
                </a:r>
                <a:r>
                  <a:rPr lang="en-US" sz="1400" dirty="0" smtClean="0"/>
                  <a:t> </a:t>
                </a:r>
                <a:r>
                  <a:rPr lang="en-US" sz="1400" dirty="0"/>
                  <a:t>(</a:t>
                </a:r>
                <a:r>
                  <a:rPr lang="en-US" sz="1400" i="1" dirty="0"/>
                  <a:t>coherence score</a:t>
                </a:r>
                <a:r>
                  <a:rPr lang="en-US" sz="1400" dirty="0"/>
                  <a:t>)</a:t>
                </a:r>
                <a:r>
                  <a:rPr lang="en-US" sz="1400" i="1" dirty="0"/>
                  <a:t> </a:t>
                </a:r>
                <a:r>
                  <a:rPr lang="en-US" sz="1400" dirty="0"/>
                  <a:t>yang </a:t>
                </a:r>
                <a:r>
                  <a:rPr lang="en-US" sz="1400" dirty="0" err="1"/>
                  <a:t>dihasilkan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oleh</a:t>
                </a:r>
                <a:r>
                  <a:rPr lang="en-US" sz="1400" dirty="0"/>
                  <a:t> OLDA </a:t>
                </a:r>
                <a:r>
                  <a:rPr lang="en-US" sz="1400" dirty="0" err="1"/>
                  <a:t>lebih</a:t>
                </a:r>
                <a:r>
                  <a:rPr lang="en-US" sz="1400" dirty="0"/>
                  <a:t> </a:t>
                </a:r>
                <a:r>
                  <a:rPr lang="en-US" sz="1400" dirty="0" err="1"/>
                  <a:t>tinggi</a:t>
                </a:r>
                <a:r>
                  <a:rPr lang="en-US" sz="1400" dirty="0"/>
                  <a:t> </a:t>
                </a:r>
                <a:r>
                  <a:rPr lang="en-US" sz="1400" dirty="0" err="1"/>
                  <a:t>dari</a:t>
                </a:r>
                <a:r>
                  <a:rPr lang="en-US" sz="1400" dirty="0"/>
                  <a:t> </a:t>
                </a:r>
                <a:r>
                  <a:rPr lang="en-US" sz="1400" i="1" dirty="0"/>
                  <a:t>coherence score </a:t>
                </a:r>
                <a:r>
                  <a:rPr lang="en-US" sz="1400" dirty="0" err="1"/>
                  <a:t>yaitu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0.42040119953026756</m:t>
                    </m:r>
                  </m:oMath>
                </a14:m>
                <a:r>
                  <a:rPr lang="en-US" sz="1400" i="1" dirty="0"/>
                  <a:t> </a:t>
                </a:r>
                <a:r>
                  <a:rPr lang="en-US" sz="1400" dirty="0"/>
                  <a:t>yang </a:t>
                </a:r>
                <a:r>
                  <a:rPr lang="en-US" sz="1400" dirty="0" err="1"/>
                  <a:t>dihasilkan</a:t>
                </a:r>
                <a:r>
                  <a:rPr lang="en-US" sz="1400" dirty="0"/>
                  <a:t> </a:t>
                </a:r>
                <a:r>
                  <a:rPr lang="en-US" sz="1400" dirty="0" err="1"/>
                  <a:t>oleh</a:t>
                </a:r>
                <a:r>
                  <a:rPr lang="en-US" sz="1400" dirty="0"/>
                  <a:t> LDA </a:t>
                </a:r>
                <a:r>
                  <a:rPr lang="en-US" sz="1400" dirty="0" err="1"/>
                  <a:t>yaitu</a:t>
                </a:r>
                <a:r>
                  <a:rPr lang="en-US" sz="1400" dirty="0"/>
                  <a:t> </a:t>
                </a:r>
                <a:r>
                  <a:rPr lang="en-US" sz="1400" dirty="0" err="1"/>
                  <a:t>sebesar</a:t>
                </a:r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0.29749766243637515</m:t>
                    </m:r>
                  </m:oMath>
                </a14:m>
                <a:r>
                  <a:rPr lang="en-US" sz="1400" dirty="0"/>
                  <a:t>.</a:t>
                </a:r>
                <a:endParaRPr lang="en-US" sz="1400" i="1" dirty="0" smtClean="0"/>
              </a:p>
            </p:txBody>
          </p:sp>
        </mc:Choice>
        <mc:Fallback xmlns="">
          <p:sp>
            <p:nvSpPr>
              <p:cNvPr id="11" name="Google Shape;506;p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3" y="772669"/>
                <a:ext cx="8048259" cy="3932895"/>
              </a:xfrm>
              <a:prstGeom prst="rect">
                <a:avLst/>
              </a:prstGeom>
              <a:blipFill rotWithShape="0">
                <a:blip r:embed="rId3"/>
                <a:stretch>
                  <a:fillRect t="-1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798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PERBANDINGAN HASIL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4" y="2900621"/>
            <a:ext cx="8048259" cy="1959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just">
              <a:buNone/>
            </a:pPr>
            <a:r>
              <a:rPr lang="en-US" dirty="0" smtClean="0"/>
              <a:t>	Dari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yang </a:t>
            </a:r>
            <a:r>
              <a:rPr lang="en-US" dirty="0" err="1"/>
              <a:t>ditentukan</a:t>
            </a:r>
            <a:r>
              <a:rPr lang="en-US" dirty="0"/>
              <a:t>,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katakan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pembicaraan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Program </a:t>
            </a:r>
            <a:r>
              <a:rPr lang="en-US" dirty="0" err="1"/>
              <a:t>Pencegahan</a:t>
            </a:r>
            <a:r>
              <a:rPr lang="en-US" dirty="0"/>
              <a:t> Covid-19 ,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kedua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pembicaraan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Program </a:t>
            </a:r>
            <a:r>
              <a:rPr lang="en-US" dirty="0" err="1"/>
              <a:t>Pembuatan</a:t>
            </a:r>
            <a:r>
              <a:rPr lang="en-US" dirty="0"/>
              <a:t> </a:t>
            </a:r>
            <a:r>
              <a:rPr lang="en-US" dirty="0" err="1"/>
              <a:t>Vaksin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Negeri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ketiga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pembicaraan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 </a:t>
            </a: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Vaksin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Negeri</a:t>
            </a:r>
            <a:r>
              <a:rPr lang="en-US" dirty="0"/>
              <a:t>.</a:t>
            </a:r>
          </a:p>
        </p:txBody>
      </p:sp>
      <p:pic>
        <p:nvPicPr>
          <p:cNvPr id="12" name="Picture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063" y="641430"/>
            <a:ext cx="6023640" cy="207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72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PERBANDINGAN HASIL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730688" y="-524535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4" y="3045727"/>
            <a:ext cx="8048259" cy="1890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just">
              <a:buNone/>
            </a:pPr>
            <a:r>
              <a:rPr lang="en-US" dirty="0"/>
              <a:t>	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/>
              <a:t>seperti</a:t>
            </a:r>
            <a:r>
              <a:rPr lang="en-US" dirty="0"/>
              <a:t> model LDA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skema</a:t>
            </a:r>
            <a:r>
              <a:rPr lang="en-US" dirty="0"/>
              <a:t> </a:t>
            </a:r>
            <a:r>
              <a:rPr lang="en-US" i="1" dirty="0"/>
              <a:t>batch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yang </a:t>
            </a:r>
            <a:r>
              <a:rPr lang="en-US" dirty="0" err="1"/>
              <a:t>ditentukan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tiga</a:t>
            </a:r>
            <a:r>
              <a:rPr lang="en-US" dirty="0"/>
              <a:t>,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pembicaraan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Program </a:t>
            </a:r>
            <a:r>
              <a:rPr lang="en-US" dirty="0" err="1"/>
              <a:t>Pencegahan</a:t>
            </a:r>
            <a:r>
              <a:rPr lang="en-US" dirty="0"/>
              <a:t> Covid-19,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kedua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pembicaraan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Program </a:t>
            </a:r>
            <a:r>
              <a:rPr lang="en-US" dirty="0" err="1"/>
              <a:t>Bantuan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ketiga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pembicaraan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Program </a:t>
            </a: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Vaksin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Negeri</a:t>
            </a:r>
            <a:r>
              <a:rPr lang="en-US" dirty="0"/>
              <a:t>.</a:t>
            </a:r>
          </a:p>
        </p:txBody>
      </p:sp>
      <p:pic>
        <p:nvPicPr>
          <p:cNvPr id="13" name="Picture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222" y="660650"/>
            <a:ext cx="6015823" cy="224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07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07567" y="82850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PERBANDINGAN HASIL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730688" y="-524535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4" y="3045727"/>
            <a:ext cx="8048259" cy="1890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just">
              <a:buNone/>
            </a:pPr>
            <a:r>
              <a:rPr lang="en-US" dirty="0"/>
              <a:t>	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/>
              <a:t>seperti</a:t>
            </a:r>
            <a:r>
              <a:rPr lang="en-US" dirty="0"/>
              <a:t> model LDA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skema</a:t>
            </a:r>
            <a:r>
              <a:rPr lang="en-US" dirty="0"/>
              <a:t> </a:t>
            </a:r>
            <a:r>
              <a:rPr lang="en-US" i="1" dirty="0"/>
              <a:t>batch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yang </a:t>
            </a:r>
            <a:r>
              <a:rPr lang="en-US" dirty="0" err="1"/>
              <a:t>ditentukan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tiga</a:t>
            </a:r>
            <a:r>
              <a:rPr lang="en-US" dirty="0"/>
              <a:t>,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pembicaraan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Program </a:t>
            </a:r>
            <a:r>
              <a:rPr lang="en-US" dirty="0" err="1"/>
              <a:t>Pencegahan</a:t>
            </a:r>
            <a:r>
              <a:rPr lang="en-US" dirty="0"/>
              <a:t> Covid-19,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kedua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pembicaraan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Program </a:t>
            </a:r>
            <a:r>
              <a:rPr lang="en-US" dirty="0" err="1"/>
              <a:t>Bantuan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ketiga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pembicaraan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Program </a:t>
            </a: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Vaksin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Negeri</a:t>
            </a:r>
            <a:r>
              <a:rPr lang="en-US" dirty="0"/>
              <a:t>.</a:t>
            </a:r>
          </a:p>
        </p:txBody>
      </p:sp>
      <p:pic>
        <p:nvPicPr>
          <p:cNvPr id="13" name="Picture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222" y="660650"/>
            <a:ext cx="6015823" cy="224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46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199288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PERBANDINGAN HASIL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730688" y="-524535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4" y="893852"/>
            <a:ext cx="8048259" cy="3760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>
              <a:buNone/>
            </a:pPr>
            <a:r>
              <a:rPr lang="en-US" dirty="0" smtClean="0"/>
              <a:t>	</a:t>
            </a:r>
            <a:r>
              <a:rPr lang="en-US" sz="2000" dirty="0" err="1" smtClean="0"/>
              <a:t>Dapat</a:t>
            </a:r>
            <a:r>
              <a:rPr lang="en-US" sz="2000" dirty="0" smtClean="0"/>
              <a:t> </a:t>
            </a:r>
            <a:r>
              <a:rPr lang="en-US" sz="2000" dirty="0" err="1"/>
              <a:t>kita</a:t>
            </a:r>
            <a:r>
              <a:rPr lang="en-US" sz="2000" dirty="0"/>
              <a:t> </a:t>
            </a:r>
            <a:r>
              <a:rPr lang="en-US" sz="2000" dirty="0" err="1"/>
              <a:t>lihat</a:t>
            </a:r>
            <a:r>
              <a:rPr lang="en-US" sz="2000" dirty="0"/>
              <a:t> </a:t>
            </a:r>
            <a:r>
              <a:rPr lang="en-US" sz="2000" dirty="0" err="1"/>
              <a:t>bahwa</a:t>
            </a:r>
            <a:r>
              <a:rPr lang="en-US" sz="2000" dirty="0"/>
              <a:t> </a:t>
            </a:r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perbedaan</a:t>
            </a:r>
            <a:r>
              <a:rPr lang="en-US" sz="2000" dirty="0"/>
              <a:t> </a:t>
            </a:r>
            <a:r>
              <a:rPr lang="en-US" sz="2000" dirty="0" err="1"/>
              <a:t>interpretasi</a:t>
            </a:r>
            <a:r>
              <a:rPr lang="en-US" sz="2000" dirty="0"/>
              <a:t> </a:t>
            </a:r>
            <a:r>
              <a:rPr lang="en-US" sz="2000" dirty="0" err="1"/>
              <a:t>hasil</a:t>
            </a:r>
            <a:r>
              <a:rPr lang="en-US" sz="2000" dirty="0"/>
              <a:t> </a:t>
            </a:r>
            <a:r>
              <a:rPr lang="en-US" sz="2000" dirty="0" err="1"/>
              <a:t>antara</a:t>
            </a:r>
            <a:r>
              <a:rPr lang="en-US" sz="2000" dirty="0"/>
              <a:t> model LDA </a:t>
            </a:r>
            <a:r>
              <a:rPr lang="en-US" sz="2000" dirty="0" err="1"/>
              <a:t>dengan</a:t>
            </a:r>
            <a:r>
              <a:rPr lang="en-US" sz="2000" dirty="0"/>
              <a:t> model OLDA,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kita</a:t>
            </a:r>
            <a:r>
              <a:rPr lang="en-US" sz="2000" dirty="0"/>
              <a:t> </a:t>
            </a:r>
            <a:r>
              <a:rPr lang="en-US" sz="2000" dirty="0" err="1"/>
              <a:t>perhatikan</a:t>
            </a:r>
            <a:r>
              <a:rPr lang="en-US" sz="2000" dirty="0"/>
              <a:t> </a:t>
            </a:r>
            <a:r>
              <a:rPr lang="en-US" sz="2000" dirty="0" err="1"/>
              <a:t>bahwa</a:t>
            </a:r>
            <a:r>
              <a:rPr lang="en-US" sz="2000" dirty="0"/>
              <a:t> kata-kata yang </a:t>
            </a:r>
            <a:r>
              <a:rPr lang="en-US" sz="2000" dirty="0" err="1"/>
              <a:t>dihasilkan</a:t>
            </a:r>
            <a:r>
              <a:rPr lang="en-US" sz="2000" dirty="0"/>
              <a:t> </a:t>
            </a:r>
            <a:r>
              <a:rPr lang="en-US" sz="2000" dirty="0" err="1"/>
              <a:t>oleh</a:t>
            </a:r>
            <a:r>
              <a:rPr lang="en-US" sz="2000" dirty="0"/>
              <a:t> model LDA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topik</a:t>
            </a:r>
            <a:r>
              <a:rPr lang="en-US" sz="2000" dirty="0"/>
              <a:t> </a:t>
            </a:r>
            <a:r>
              <a:rPr lang="en-US" sz="2000" dirty="0" err="1"/>
              <a:t>kedua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topik</a:t>
            </a:r>
            <a:r>
              <a:rPr lang="en-US" sz="2000" dirty="0"/>
              <a:t> </a:t>
            </a:r>
            <a:r>
              <a:rPr lang="en-US" sz="2000" dirty="0" err="1"/>
              <a:t>ketiga</a:t>
            </a:r>
            <a:r>
              <a:rPr lang="en-US" sz="2000" dirty="0"/>
              <a:t> </a:t>
            </a:r>
            <a:r>
              <a:rPr lang="en-US" sz="2000" dirty="0" err="1"/>
              <a:t>cukup</a:t>
            </a:r>
            <a:r>
              <a:rPr lang="en-US" sz="2000" dirty="0"/>
              <a:t> </a:t>
            </a:r>
            <a:r>
              <a:rPr lang="en-US" sz="2000" dirty="0" err="1"/>
              <a:t>banyak</a:t>
            </a:r>
            <a:r>
              <a:rPr lang="en-US" sz="2000" dirty="0"/>
              <a:t> kata-kata yang </a:t>
            </a:r>
            <a:r>
              <a:rPr lang="en-US" sz="2000" dirty="0" err="1"/>
              <a:t>sama</a:t>
            </a:r>
            <a:r>
              <a:rPr lang="en-US" sz="2000" dirty="0"/>
              <a:t> </a:t>
            </a:r>
            <a:r>
              <a:rPr lang="en-US" sz="2000" dirty="0" err="1"/>
              <a:t>walaupun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bobot</a:t>
            </a:r>
            <a:r>
              <a:rPr lang="en-US" sz="2000" dirty="0"/>
              <a:t> yang </a:t>
            </a:r>
            <a:r>
              <a:rPr lang="en-US" sz="2000" dirty="0" err="1"/>
              <a:t>berbeda</a:t>
            </a:r>
            <a:r>
              <a:rPr lang="en-US" sz="2000" dirty="0"/>
              <a:t>, </a:t>
            </a:r>
            <a:r>
              <a:rPr lang="en-US" sz="2000" dirty="0" err="1"/>
              <a:t>sehingga</a:t>
            </a:r>
            <a:r>
              <a:rPr lang="en-US" sz="2000" dirty="0"/>
              <a:t> </a:t>
            </a:r>
            <a:r>
              <a:rPr lang="en-US" sz="2000" dirty="0" err="1"/>
              <a:t>sulit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membedakan</a:t>
            </a:r>
            <a:r>
              <a:rPr lang="en-US" sz="2000" dirty="0"/>
              <a:t> </a:t>
            </a:r>
            <a:r>
              <a:rPr lang="en-US" sz="2000" dirty="0" err="1"/>
              <a:t>apa</a:t>
            </a:r>
            <a:r>
              <a:rPr lang="en-US" sz="2000" dirty="0"/>
              <a:t> </a:t>
            </a:r>
            <a:r>
              <a:rPr lang="en-US" sz="2000" dirty="0" err="1"/>
              <a:t>topik</a:t>
            </a:r>
            <a:r>
              <a:rPr lang="en-US" sz="2000" dirty="0"/>
              <a:t> yang </a:t>
            </a:r>
            <a:r>
              <a:rPr lang="en-US" sz="2000" dirty="0" err="1"/>
              <a:t>sebenarnya</a:t>
            </a:r>
            <a:r>
              <a:rPr lang="en-US" sz="2000" dirty="0"/>
              <a:t> </a:t>
            </a:r>
            <a:r>
              <a:rPr lang="en-US" sz="2000" dirty="0" err="1"/>
              <a:t>dibicarakan</a:t>
            </a:r>
            <a:r>
              <a:rPr lang="en-US" sz="2000" dirty="0"/>
              <a:t>, </a:t>
            </a:r>
            <a:r>
              <a:rPr lang="en-US" sz="2000" dirty="0" err="1"/>
              <a:t>berbeda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model LDA, model OLDA yang </a:t>
            </a:r>
            <a:r>
              <a:rPr lang="en-US" sz="2000" dirty="0" err="1"/>
              <a:t>menghasilkan</a:t>
            </a:r>
            <a:r>
              <a:rPr lang="en-US" sz="2000" dirty="0"/>
              <a:t> kata-kata yang </a:t>
            </a:r>
            <a:r>
              <a:rPr lang="en-US" sz="2000" dirty="0" err="1"/>
              <a:t>berbeda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setiap</a:t>
            </a:r>
            <a:r>
              <a:rPr lang="en-US" sz="2000" dirty="0"/>
              <a:t> </a:t>
            </a:r>
            <a:r>
              <a:rPr lang="en-US" sz="2000" dirty="0" err="1"/>
              <a:t>topiknya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2186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369950" y="1573825"/>
            <a:ext cx="4219191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PENUTUP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780836" y="2604359"/>
            <a:ext cx="5052704" cy="1772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3" indent="-28575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Kesimpulan</a:t>
            </a:r>
            <a:endParaRPr lang="en-US" sz="2800" dirty="0" smtClean="0">
              <a:solidFill>
                <a:schemeClr val="bg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285750" lvl="3" indent="-28575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Saran</a:t>
            </a:r>
            <a:endParaRPr lang="en-US" sz="2800" dirty="0">
              <a:solidFill>
                <a:schemeClr val="bg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689" name="Google Shape;689;p32"/>
          <p:cNvSpPr/>
          <p:nvPr/>
        </p:nvSpPr>
        <p:spPr>
          <a:xfrm>
            <a:off x="5885615" y="1519259"/>
            <a:ext cx="1085100" cy="108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937640" y="1772909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05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4646813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4646813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428165" y="2604359"/>
            <a:ext cx="16263" cy="2042454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1348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369950" y="1742775"/>
            <a:ext cx="4219191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PENDAHULUAN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780836" y="2411125"/>
            <a:ext cx="5052704" cy="1353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err="1" smtClean="0"/>
              <a:t>Latar</a:t>
            </a:r>
            <a:r>
              <a:rPr lang="en-US" dirty="0" smtClean="0"/>
              <a:t> </a:t>
            </a:r>
            <a:r>
              <a:rPr lang="en-US" dirty="0" err="1" smtClean="0"/>
              <a:t>Belakang</a:t>
            </a:r>
            <a:r>
              <a:rPr lang="en-US" dirty="0" smtClean="0"/>
              <a:t>, </a:t>
            </a:r>
            <a:r>
              <a:rPr lang="en-US" dirty="0" err="1" smtClean="0"/>
              <a:t>Rumusan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Batasan</a:t>
            </a:r>
            <a:r>
              <a:rPr lang="en-US" dirty="0" smtClean="0"/>
              <a:t> </a:t>
            </a:r>
            <a:r>
              <a:rPr lang="en-US" dirty="0" err="1" smtClean="0"/>
              <a:t>Masalah</a:t>
            </a:r>
            <a:endParaRPr lang="en-US" dirty="0" smtClean="0"/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err="1" smtClean="0"/>
              <a:t>Penelitian</a:t>
            </a:r>
            <a:r>
              <a:rPr lang="en-US" dirty="0" smtClean="0"/>
              <a:t> </a:t>
            </a:r>
            <a:r>
              <a:rPr lang="en-US" dirty="0" err="1" smtClean="0"/>
              <a:t>Sebelumnya</a:t>
            </a:r>
            <a:endParaRPr lang="en-US" dirty="0" smtClean="0"/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err="1" smtClean="0"/>
              <a:t>Tujuan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Manfaat</a:t>
            </a:r>
            <a:r>
              <a:rPr lang="en-US" dirty="0" smtClean="0"/>
              <a:t> </a:t>
            </a:r>
            <a:r>
              <a:rPr lang="en-US" dirty="0" err="1" smtClean="0"/>
              <a:t>Penelitian</a:t>
            </a: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88561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93764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483490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42816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256015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KESIMPULAN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730688" y="-524535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4" y="1047964"/>
            <a:ext cx="8048259" cy="360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>
              <a:buNone/>
            </a:pPr>
            <a:r>
              <a:rPr lang="en-US" dirty="0" smtClean="0"/>
              <a:t>	</a:t>
            </a:r>
            <a:r>
              <a:rPr lang="en-US" sz="2000" dirty="0" err="1" smtClean="0"/>
              <a:t>Berdasarkan</a:t>
            </a:r>
            <a:r>
              <a:rPr lang="en-US" sz="2000" dirty="0" smtClean="0"/>
              <a:t> </a:t>
            </a:r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,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disimpulkan</a:t>
            </a:r>
            <a:r>
              <a:rPr lang="en-US" sz="2000" dirty="0"/>
              <a:t> </a:t>
            </a:r>
            <a:r>
              <a:rPr lang="en-US" sz="2000" dirty="0" err="1"/>
              <a:t>bahwa</a:t>
            </a:r>
            <a:r>
              <a:rPr lang="en-US" sz="2000" dirty="0"/>
              <a:t> </a:t>
            </a:r>
            <a:r>
              <a:rPr lang="en-US" sz="2000" dirty="0" err="1"/>
              <a:t>topik</a:t>
            </a:r>
            <a:r>
              <a:rPr lang="en-US" sz="2000" dirty="0"/>
              <a:t> yang </a:t>
            </a:r>
            <a:r>
              <a:rPr lang="en-US" sz="2000" dirty="0" err="1"/>
              <a:t>sering</a:t>
            </a:r>
            <a:r>
              <a:rPr lang="en-US" sz="2000" dirty="0"/>
              <a:t> </a:t>
            </a:r>
            <a:r>
              <a:rPr lang="en-US" sz="2000" dirty="0" err="1"/>
              <a:t>dibahas</a:t>
            </a:r>
            <a:r>
              <a:rPr lang="en-US" sz="2000" dirty="0"/>
              <a:t> </a:t>
            </a:r>
            <a:r>
              <a:rPr lang="en-US" sz="2000" dirty="0" err="1"/>
              <a:t>oleh</a:t>
            </a:r>
            <a:r>
              <a:rPr lang="en-US" sz="2000" dirty="0"/>
              <a:t> </a:t>
            </a:r>
            <a:r>
              <a:rPr lang="en-US" sz="2000" dirty="0" err="1"/>
              <a:t>masyarakat</a:t>
            </a:r>
            <a:r>
              <a:rPr lang="en-US" sz="2000" dirty="0"/>
              <a:t> </a:t>
            </a:r>
            <a:r>
              <a:rPr lang="en-US" sz="2000" dirty="0" err="1"/>
              <a:t>mengenai</a:t>
            </a:r>
            <a:r>
              <a:rPr lang="en-US" sz="2000" dirty="0"/>
              <a:t> “</a:t>
            </a:r>
            <a:r>
              <a:rPr lang="en-US" sz="2000" dirty="0" err="1"/>
              <a:t>Pemerintah</a:t>
            </a:r>
            <a:r>
              <a:rPr lang="en-US" sz="2000" dirty="0"/>
              <a:t>”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sosial</a:t>
            </a:r>
            <a:r>
              <a:rPr lang="en-US" sz="2000" dirty="0"/>
              <a:t> media </a:t>
            </a:r>
            <a:r>
              <a:rPr lang="en-US" sz="2000" i="1" dirty="0"/>
              <a:t>twitter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Program </a:t>
            </a:r>
            <a:r>
              <a:rPr lang="en-US" sz="2000" dirty="0" err="1"/>
              <a:t>Pencegahan</a:t>
            </a:r>
            <a:r>
              <a:rPr lang="en-US" sz="2000" dirty="0"/>
              <a:t> Covid-19, Program </a:t>
            </a:r>
            <a:r>
              <a:rPr lang="en-US" sz="2000" dirty="0" err="1"/>
              <a:t>Bantuan</a:t>
            </a:r>
            <a:r>
              <a:rPr lang="en-US" sz="2000" dirty="0"/>
              <a:t>, </a:t>
            </a:r>
            <a:r>
              <a:rPr lang="en-US" sz="2000" dirty="0" err="1"/>
              <a:t>dan</a:t>
            </a:r>
            <a:r>
              <a:rPr lang="en-US" sz="2000" dirty="0"/>
              <a:t> Program </a:t>
            </a:r>
            <a:r>
              <a:rPr lang="en-US" sz="2000" dirty="0" err="1"/>
              <a:t>Pengembangan</a:t>
            </a:r>
            <a:r>
              <a:rPr lang="en-US" sz="2000" dirty="0"/>
              <a:t> </a:t>
            </a:r>
            <a:r>
              <a:rPr lang="en-US" sz="2000" dirty="0" err="1"/>
              <a:t>Vaksin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Negeri</a:t>
            </a:r>
            <a:r>
              <a:rPr lang="en-US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4178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256015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KESIMPULAN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730688" y="-524535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4" y="1047964"/>
            <a:ext cx="8048259" cy="360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>
              <a:buNone/>
            </a:pPr>
            <a:r>
              <a:rPr lang="en-US" dirty="0" smtClean="0"/>
              <a:t>	</a:t>
            </a:r>
            <a:r>
              <a:rPr lang="en-US" sz="2000" dirty="0" err="1"/>
              <a:t>Berdasarkan</a:t>
            </a:r>
            <a:r>
              <a:rPr lang="en-US" sz="2000" dirty="0"/>
              <a:t> </a:t>
            </a:r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juga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disimpulkan</a:t>
            </a:r>
            <a:r>
              <a:rPr lang="en-US" sz="2000" dirty="0"/>
              <a:t> </a:t>
            </a:r>
            <a:r>
              <a:rPr lang="en-US" sz="2000" dirty="0" err="1"/>
              <a:t>perbandingan</a:t>
            </a:r>
            <a:r>
              <a:rPr lang="en-US" sz="2000" dirty="0"/>
              <a:t> </a:t>
            </a:r>
            <a:r>
              <a:rPr lang="en-US" sz="2000" dirty="0" err="1"/>
              <a:t>performa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model </a:t>
            </a:r>
            <a:r>
              <a:rPr lang="en-US" sz="2000" i="1" dirty="0"/>
              <a:t>Latent </a:t>
            </a:r>
            <a:r>
              <a:rPr lang="en-US" sz="2000" i="1" dirty="0" err="1"/>
              <a:t>Dirichlet</a:t>
            </a:r>
            <a:r>
              <a:rPr lang="en-US" sz="2000" i="1" dirty="0"/>
              <a:t> Allocation </a:t>
            </a:r>
            <a:r>
              <a:rPr lang="en-US" sz="2000" dirty="0"/>
              <a:t>(</a:t>
            </a:r>
            <a:r>
              <a:rPr lang="en-US" sz="2000" i="1" dirty="0"/>
              <a:t>LDA</a:t>
            </a:r>
            <a:r>
              <a:rPr lang="en-US" sz="2000" dirty="0"/>
              <a:t>) </a:t>
            </a:r>
            <a:r>
              <a:rPr lang="en-US" sz="2000" dirty="0" err="1"/>
              <a:t>dan</a:t>
            </a:r>
            <a:r>
              <a:rPr lang="en-US" sz="2000" dirty="0"/>
              <a:t> model </a:t>
            </a:r>
            <a:r>
              <a:rPr lang="en-US" sz="2000" i="1" dirty="0"/>
              <a:t>Online Latent </a:t>
            </a:r>
            <a:r>
              <a:rPr lang="en-US" sz="2000" i="1" dirty="0" err="1"/>
              <a:t>Dirichlet</a:t>
            </a:r>
            <a:r>
              <a:rPr lang="en-US" sz="2000" i="1" dirty="0"/>
              <a:t> Allocation </a:t>
            </a:r>
            <a:r>
              <a:rPr lang="en-US" sz="2000" dirty="0"/>
              <a:t>(</a:t>
            </a:r>
            <a:r>
              <a:rPr lang="en-US" sz="2000" i="1" dirty="0"/>
              <a:t>OLDA</a:t>
            </a:r>
            <a:r>
              <a:rPr lang="en-US" sz="2000" dirty="0"/>
              <a:t>). Performa </a:t>
            </a:r>
            <a:r>
              <a:rPr lang="en-US" sz="2000" dirty="0" err="1"/>
              <a:t>dari</a:t>
            </a:r>
            <a:r>
              <a:rPr lang="en-US" sz="2000" dirty="0"/>
              <a:t> model OLDA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baik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model LDA </a:t>
            </a:r>
            <a:r>
              <a:rPr lang="en-US" sz="2000" dirty="0" err="1"/>
              <a:t>karena</a:t>
            </a:r>
            <a:r>
              <a:rPr lang="en-US" sz="2000" dirty="0"/>
              <a:t> model OLDA </a:t>
            </a:r>
            <a:r>
              <a:rPr lang="en-US" sz="2000" dirty="0" err="1"/>
              <a:t>membutuhkan</a:t>
            </a:r>
            <a:r>
              <a:rPr lang="en-US" sz="2000" dirty="0"/>
              <a:t> </a:t>
            </a:r>
            <a:r>
              <a:rPr lang="en-US" sz="2000" dirty="0" err="1"/>
              <a:t>waktu</a:t>
            </a:r>
            <a:r>
              <a:rPr lang="en-US" sz="2000" dirty="0"/>
              <a:t> yang </a:t>
            </a:r>
            <a:r>
              <a:rPr lang="en-US" sz="2000" dirty="0" err="1"/>
              <a:t>jauh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cepat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LDA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i="1" dirty="0"/>
              <a:t>coherence score </a:t>
            </a:r>
            <a:r>
              <a:rPr lang="en-US" sz="2000" dirty="0"/>
              <a:t>yang </a:t>
            </a:r>
            <a:r>
              <a:rPr lang="en-US" sz="2000" dirty="0" err="1"/>
              <a:t>jauh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besar</a:t>
            </a:r>
            <a:r>
              <a:rPr lang="en-US" sz="2000" dirty="0"/>
              <a:t>, </a:t>
            </a:r>
            <a:r>
              <a:rPr lang="en-US" sz="2000" dirty="0" err="1"/>
              <a:t>walaupun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r>
              <a:rPr lang="en-US" sz="2000" dirty="0"/>
              <a:t> </a:t>
            </a:r>
            <a:r>
              <a:rPr lang="en-US" sz="2000" i="1" dirty="0"/>
              <a:t>perplexity </a:t>
            </a:r>
            <a:r>
              <a:rPr lang="en-US" sz="2000" dirty="0"/>
              <a:t>model OLDA </a:t>
            </a:r>
            <a:r>
              <a:rPr lang="en-US" sz="2000" dirty="0" err="1"/>
              <a:t>sedikit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besar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model LDA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selisih</a:t>
            </a:r>
            <a:r>
              <a:rPr lang="en-US" sz="2000" dirty="0"/>
              <a:t> yang </a:t>
            </a:r>
            <a:r>
              <a:rPr lang="en-US" sz="2000" dirty="0" err="1"/>
              <a:t>sangat</a:t>
            </a:r>
            <a:r>
              <a:rPr lang="en-US" sz="2000" dirty="0"/>
              <a:t> </a:t>
            </a:r>
            <a:r>
              <a:rPr lang="en-US" sz="2000" dirty="0" err="1"/>
              <a:t>kecil</a:t>
            </a:r>
            <a:r>
              <a:rPr lang="en-US" sz="2000" dirty="0" smtClean="0"/>
              <a:t>. </a:t>
            </a:r>
            <a:endParaRPr lang="en-US" sz="2000" dirty="0"/>
          </a:p>
          <a:p>
            <a:pPr marL="11430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2262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256015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KESIMPULAN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730688" y="-524535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4" y="1047964"/>
            <a:ext cx="8048259" cy="360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>
              <a:buNone/>
            </a:pPr>
            <a:r>
              <a:rPr lang="en-US" dirty="0"/>
              <a:t>	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/>
              <a:t>perbedaan</a:t>
            </a:r>
            <a:r>
              <a:rPr lang="en-US" sz="2000" dirty="0"/>
              <a:t> </a:t>
            </a:r>
            <a:r>
              <a:rPr lang="en-US" sz="2000" dirty="0" err="1"/>
              <a:t>hasil</a:t>
            </a:r>
            <a:r>
              <a:rPr lang="en-US" sz="2000" dirty="0"/>
              <a:t> yang </a:t>
            </a:r>
            <a:r>
              <a:rPr lang="en-US" sz="2000" dirty="0" err="1"/>
              <a:t>dihasilkan</a:t>
            </a:r>
            <a:r>
              <a:rPr lang="en-US" sz="2000" dirty="0"/>
              <a:t> </a:t>
            </a:r>
            <a:r>
              <a:rPr lang="en-US" sz="2000" dirty="0" err="1"/>
              <a:t>oleh</a:t>
            </a:r>
            <a:r>
              <a:rPr lang="en-US" sz="2000" dirty="0"/>
              <a:t> model LDA </a:t>
            </a:r>
            <a:r>
              <a:rPr lang="en-US" sz="2000" dirty="0" err="1"/>
              <a:t>dan</a:t>
            </a:r>
            <a:r>
              <a:rPr lang="en-US" sz="2000" dirty="0"/>
              <a:t> OLDA juga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disimpulkan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. </a:t>
            </a:r>
            <a:r>
              <a:rPr lang="en-US" sz="2000" dirty="0" err="1"/>
              <a:t>Berdasarkan</a:t>
            </a:r>
            <a:r>
              <a:rPr lang="en-US" sz="2000" dirty="0"/>
              <a:t> </a:t>
            </a:r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, model LDA </a:t>
            </a:r>
            <a:r>
              <a:rPr lang="en-US" sz="2000" dirty="0" err="1"/>
              <a:t>cenderung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sulit</a:t>
            </a:r>
            <a:r>
              <a:rPr lang="en-US" sz="2000" dirty="0"/>
              <a:t> </a:t>
            </a:r>
            <a:r>
              <a:rPr lang="en-US" sz="2000" dirty="0" err="1"/>
              <a:t>menentukan</a:t>
            </a:r>
            <a:r>
              <a:rPr lang="en-US" sz="2000" dirty="0"/>
              <a:t> </a:t>
            </a:r>
            <a:r>
              <a:rPr lang="en-US" sz="2000" dirty="0" err="1"/>
              <a:t>perbedaan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topik</a:t>
            </a:r>
            <a:r>
              <a:rPr lang="en-US" sz="2000" dirty="0"/>
              <a:t>, </a:t>
            </a:r>
            <a:r>
              <a:rPr lang="en-US" sz="2000" dirty="0" err="1"/>
              <a:t>hal</a:t>
            </a:r>
            <a:r>
              <a:rPr lang="en-US" sz="2000" dirty="0"/>
              <a:t> </a:t>
            </a:r>
            <a:r>
              <a:rPr lang="en-US" sz="2000" dirty="0" err="1"/>
              <a:t>itu</a:t>
            </a:r>
            <a:r>
              <a:rPr lang="en-US" sz="2000" dirty="0"/>
              <a:t> </a:t>
            </a:r>
            <a:r>
              <a:rPr lang="en-US" sz="2000" dirty="0" err="1"/>
              <a:t>disebabkan</a:t>
            </a:r>
            <a:r>
              <a:rPr lang="en-US" sz="2000" dirty="0"/>
              <a:t> </a:t>
            </a:r>
            <a:r>
              <a:rPr lang="en-US" sz="2000" dirty="0" err="1"/>
              <a:t>karena</a:t>
            </a:r>
            <a:r>
              <a:rPr lang="en-US" sz="2000" dirty="0"/>
              <a:t> </a:t>
            </a:r>
            <a:r>
              <a:rPr lang="en-US" sz="2000" dirty="0" err="1"/>
              <a:t>banyak</a:t>
            </a:r>
            <a:r>
              <a:rPr lang="en-US" sz="2000" dirty="0"/>
              <a:t> </a:t>
            </a:r>
            <a:r>
              <a:rPr lang="en-US" sz="2000" dirty="0" err="1"/>
              <a:t>kesamaan</a:t>
            </a:r>
            <a:r>
              <a:rPr lang="en-US" sz="2000" dirty="0"/>
              <a:t> kata-kata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topik</a:t>
            </a:r>
            <a:r>
              <a:rPr lang="en-US" sz="2000" dirty="0"/>
              <a:t> yang </a:t>
            </a:r>
            <a:r>
              <a:rPr lang="en-US" sz="2000" dirty="0" err="1"/>
              <a:t>dihasilkan</a:t>
            </a:r>
            <a:r>
              <a:rPr lang="en-US" sz="2000" dirty="0"/>
              <a:t>,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seperti</a:t>
            </a:r>
            <a:r>
              <a:rPr lang="en-US" sz="2000" dirty="0"/>
              <a:t> model OLDA yang </a:t>
            </a:r>
            <a:r>
              <a:rPr lang="en-US" sz="2000" dirty="0" err="1"/>
              <a:t>setiap</a:t>
            </a:r>
            <a:r>
              <a:rPr lang="en-US" sz="2000" dirty="0"/>
              <a:t> </a:t>
            </a:r>
            <a:r>
              <a:rPr lang="en-US" sz="2000" dirty="0" err="1"/>
              <a:t>topiknya</a:t>
            </a:r>
            <a:r>
              <a:rPr lang="en-US" sz="2000" dirty="0"/>
              <a:t> </a:t>
            </a:r>
            <a:r>
              <a:rPr lang="en-US" sz="2000" dirty="0" err="1"/>
              <a:t>menghasilkan</a:t>
            </a:r>
            <a:r>
              <a:rPr lang="en-US" sz="2000" dirty="0"/>
              <a:t> kata-kata yang </a:t>
            </a:r>
            <a:r>
              <a:rPr lang="en-US" sz="2000" dirty="0" err="1"/>
              <a:t>berbeda</a:t>
            </a:r>
            <a:r>
              <a:rPr lang="en-US" sz="2000" dirty="0"/>
              <a:t> </a:t>
            </a:r>
            <a:r>
              <a:rPr lang="en-US" sz="2000" dirty="0" err="1"/>
              <a:t>sehingga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mudah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membedakan</a:t>
            </a:r>
            <a:r>
              <a:rPr lang="en-US" sz="2000" dirty="0"/>
              <a:t> </a:t>
            </a:r>
            <a:r>
              <a:rPr lang="en-US" sz="2000" dirty="0" err="1"/>
              <a:t>topik</a:t>
            </a:r>
            <a:r>
              <a:rPr lang="en-US" sz="2000" dirty="0"/>
              <a:t> yang </a:t>
            </a:r>
            <a:r>
              <a:rPr lang="en-US" sz="2000" dirty="0" err="1"/>
              <a:t>satu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yang </a:t>
            </a:r>
            <a:r>
              <a:rPr lang="en-US" sz="2000" dirty="0" err="1"/>
              <a:t>lainnya</a:t>
            </a:r>
            <a:r>
              <a:rPr lang="en-US" sz="2000" dirty="0"/>
              <a:t>.</a:t>
            </a:r>
          </a:p>
          <a:p>
            <a:pPr marL="11430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9930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2580"/>
            <a:ext cx="8048259" cy="29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en-US" dirty="0" smtClean="0">
                <a:sym typeface="Arial"/>
              </a:rPr>
              <a:t>	</a:t>
            </a:r>
            <a:endParaRPr lang="en-US" dirty="0">
              <a:sym typeface="Arial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256015"/>
            <a:ext cx="712312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SARAN</a:t>
            </a:r>
            <a:endParaRPr lang="en-US"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730688" y="-524535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06;p28"/>
          <p:cNvSpPr txBox="1">
            <a:spLocks/>
          </p:cNvSpPr>
          <p:nvPr/>
        </p:nvSpPr>
        <p:spPr>
          <a:xfrm>
            <a:off x="618824" y="994787"/>
            <a:ext cx="8048259" cy="3659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>
              <a:buNone/>
            </a:pPr>
            <a:r>
              <a:rPr lang="en-US" sz="1600" dirty="0" smtClean="0"/>
              <a:t>	</a:t>
            </a:r>
            <a:r>
              <a:rPr lang="en-US" sz="1600" dirty="0" err="1" smtClean="0"/>
              <a:t>Untuk</a:t>
            </a:r>
            <a:r>
              <a:rPr lang="en-US" sz="1600" dirty="0" smtClean="0"/>
              <a:t> </a:t>
            </a:r>
            <a:r>
              <a:rPr lang="en-US" sz="1600" dirty="0" err="1"/>
              <a:t>mendapatkan</a:t>
            </a:r>
            <a:r>
              <a:rPr lang="en-US" sz="1600" dirty="0"/>
              <a:t> </a:t>
            </a:r>
            <a:r>
              <a:rPr lang="en-US" sz="1600" dirty="0" err="1"/>
              <a:t>perbandingan</a:t>
            </a:r>
            <a:r>
              <a:rPr lang="en-US" sz="1600" dirty="0"/>
              <a:t> yang optimal, </a:t>
            </a:r>
            <a:r>
              <a:rPr lang="en-US" sz="1600" dirty="0" err="1"/>
              <a:t>metode</a:t>
            </a:r>
            <a:r>
              <a:rPr lang="en-US" sz="1600" dirty="0"/>
              <a:t> </a:t>
            </a:r>
            <a:r>
              <a:rPr lang="en-US" sz="1600" dirty="0" err="1"/>
              <a:t>seperti</a:t>
            </a:r>
            <a:r>
              <a:rPr lang="en-US" sz="1600" dirty="0"/>
              <a:t> </a:t>
            </a:r>
            <a:r>
              <a:rPr lang="en-US" sz="1600" i="1" dirty="0"/>
              <a:t>cross validation</a:t>
            </a:r>
            <a:r>
              <a:rPr lang="en-US" sz="1600" dirty="0"/>
              <a:t>, </a:t>
            </a:r>
            <a:r>
              <a:rPr lang="en-US" sz="1600" dirty="0" err="1"/>
              <a:t>nilai</a:t>
            </a:r>
            <a:r>
              <a:rPr lang="en-US" sz="1600" dirty="0"/>
              <a:t> </a:t>
            </a:r>
            <a:r>
              <a:rPr lang="en-US" sz="1600" i="1" dirty="0"/>
              <a:t>perplexity</a:t>
            </a:r>
            <a:r>
              <a:rPr lang="en-US" sz="1600" dirty="0"/>
              <a:t>,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i="1" dirty="0"/>
              <a:t>coherence score </a:t>
            </a:r>
            <a:r>
              <a:rPr lang="en-US" sz="1600" dirty="0"/>
              <a:t>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dilakukan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mengoptimalisasi</a:t>
            </a:r>
            <a:r>
              <a:rPr lang="en-US" sz="1600" dirty="0"/>
              <a:t> </a:t>
            </a:r>
            <a:r>
              <a:rPr lang="en-US" sz="1600" dirty="0" err="1"/>
              <a:t>banyaknya</a:t>
            </a:r>
            <a:r>
              <a:rPr lang="en-US" sz="1600" dirty="0"/>
              <a:t> </a:t>
            </a:r>
            <a:r>
              <a:rPr lang="en-US" sz="1600" dirty="0" err="1"/>
              <a:t>topik</a:t>
            </a:r>
            <a:r>
              <a:rPr lang="en-US" sz="1600" dirty="0"/>
              <a:t> </a:t>
            </a:r>
            <a:r>
              <a:rPr lang="en-US" sz="1600" dirty="0" err="1"/>
              <a:t>dalam</a:t>
            </a:r>
            <a:r>
              <a:rPr lang="en-US" sz="1600" dirty="0"/>
              <a:t> model LDA </a:t>
            </a:r>
            <a:r>
              <a:rPr lang="en-US" sz="1600" dirty="0" err="1"/>
              <a:t>maupun</a:t>
            </a:r>
            <a:r>
              <a:rPr lang="en-US" sz="1600" dirty="0"/>
              <a:t> model OLDA. </a:t>
            </a:r>
            <a:r>
              <a:rPr lang="en-US" sz="1600" dirty="0" err="1"/>
              <a:t>Sehingga</a:t>
            </a:r>
            <a:r>
              <a:rPr lang="en-US" sz="1600" dirty="0"/>
              <a:t>, model yang </a:t>
            </a:r>
            <a:r>
              <a:rPr lang="en-US" sz="1600" dirty="0" err="1"/>
              <a:t>dibandingkan</a:t>
            </a:r>
            <a:r>
              <a:rPr lang="en-US" sz="1600" dirty="0"/>
              <a:t> </a:t>
            </a:r>
            <a:r>
              <a:rPr lang="en-US" sz="1600" dirty="0" err="1"/>
              <a:t>berada</a:t>
            </a:r>
            <a:r>
              <a:rPr lang="en-US" sz="1600" dirty="0"/>
              <a:t> </a:t>
            </a:r>
            <a:r>
              <a:rPr lang="en-US" sz="1600" dirty="0" err="1"/>
              <a:t>pada</a:t>
            </a:r>
            <a:r>
              <a:rPr lang="en-US" sz="1600" dirty="0"/>
              <a:t> </a:t>
            </a:r>
            <a:r>
              <a:rPr lang="en-US" sz="1600" dirty="0" err="1"/>
              <a:t>kondisi</a:t>
            </a:r>
            <a:r>
              <a:rPr lang="en-US" sz="1600" dirty="0"/>
              <a:t> yang paling optimal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melihat</a:t>
            </a:r>
            <a:r>
              <a:rPr lang="en-US" sz="1600" dirty="0"/>
              <a:t> </a:t>
            </a:r>
            <a:r>
              <a:rPr lang="en-US" sz="1600" dirty="0" err="1"/>
              <a:t>apakah</a:t>
            </a:r>
            <a:r>
              <a:rPr lang="en-US" sz="1600" dirty="0"/>
              <a:t> parameter </a:t>
            </a:r>
            <a:r>
              <a:rPr lang="en-US" sz="1600" dirty="0" err="1"/>
              <a:t>terbaik</a:t>
            </a:r>
            <a:r>
              <a:rPr lang="en-US" sz="1600" dirty="0"/>
              <a:t> </a:t>
            </a:r>
            <a:r>
              <a:rPr lang="en-US" sz="1600" dirty="0" err="1"/>
              <a:t>akan</a:t>
            </a:r>
            <a:r>
              <a:rPr lang="en-US" sz="1600" dirty="0"/>
              <a:t> </a:t>
            </a:r>
            <a:r>
              <a:rPr lang="en-US" sz="1600" dirty="0" err="1"/>
              <a:t>bisa</a:t>
            </a:r>
            <a:r>
              <a:rPr lang="en-US" sz="1600" dirty="0"/>
              <a:t> </a:t>
            </a:r>
            <a:r>
              <a:rPr lang="en-US" sz="1600" dirty="0" err="1"/>
              <a:t>berbeda</a:t>
            </a:r>
            <a:r>
              <a:rPr lang="en-US" sz="1600" dirty="0"/>
              <a:t> </a:t>
            </a:r>
            <a:r>
              <a:rPr lang="en-US" sz="1600" dirty="0" err="1"/>
              <a:t>walaupun</a:t>
            </a:r>
            <a:r>
              <a:rPr lang="en-US" sz="1600" dirty="0"/>
              <a:t> model yang </a:t>
            </a:r>
            <a:r>
              <a:rPr lang="en-US" sz="1600" dirty="0" err="1"/>
              <a:t>digunakan</a:t>
            </a:r>
            <a:r>
              <a:rPr lang="en-US" sz="1600" dirty="0"/>
              <a:t> </a:t>
            </a:r>
            <a:r>
              <a:rPr lang="en-US" sz="1600" dirty="0" err="1"/>
              <a:t>sama</a:t>
            </a:r>
            <a:r>
              <a:rPr lang="en-US" sz="1600" dirty="0"/>
              <a:t>.</a:t>
            </a:r>
          </a:p>
          <a:p>
            <a:pPr marL="114300" indent="0">
              <a:buNone/>
            </a:pPr>
            <a:endParaRPr lang="en-US" sz="1600" dirty="0" smtClean="0"/>
          </a:p>
          <a:p>
            <a:pPr marL="114300" indent="0">
              <a:buNone/>
            </a:pPr>
            <a:r>
              <a:rPr lang="en-US" sz="1600" dirty="0"/>
              <a:t>	</a:t>
            </a:r>
            <a:r>
              <a:rPr lang="en-US" sz="1600" dirty="0" err="1" smtClean="0"/>
              <a:t>Untuk</a:t>
            </a:r>
            <a:r>
              <a:rPr lang="en-US" sz="1600" dirty="0" smtClean="0"/>
              <a:t> </a:t>
            </a:r>
            <a:r>
              <a:rPr lang="en-US" sz="1600" dirty="0" err="1"/>
              <a:t>itu</a:t>
            </a:r>
            <a:r>
              <a:rPr lang="en-US" sz="1600" dirty="0"/>
              <a:t>, </a:t>
            </a:r>
            <a:r>
              <a:rPr lang="en-US" sz="1600" dirty="0" err="1"/>
              <a:t>peneliti</a:t>
            </a:r>
            <a:r>
              <a:rPr lang="en-US" sz="1600" dirty="0"/>
              <a:t> </a:t>
            </a:r>
            <a:r>
              <a:rPr lang="en-US" sz="1600" dirty="0" err="1"/>
              <a:t>menyarankan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penelitian</a:t>
            </a:r>
            <a:r>
              <a:rPr lang="en-US" sz="1600" dirty="0"/>
              <a:t> </a:t>
            </a:r>
            <a:r>
              <a:rPr lang="en-US" sz="1600" dirty="0" err="1"/>
              <a:t>selanjutnya</a:t>
            </a:r>
            <a:r>
              <a:rPr lang="en-US" sz="1600" dirty="0"/>
              <a:t> </a:t>
            </a:r>
            <a:r>
              <a:rPr lang="en-US" sz="1600" dirty="0" err="1"/>
              <a:t>melakukan</a:t>
            </a:r>
            <a:r>
              <a:rPr lang="en-US" sz="1600" dirty="0"/>
              <a:t> </a:t>
            </a:r>
            <a:r>
              <a:rPr lang="en-US" sz="1600" dirty="0" err="1"/>
              <a:t>penelitian</a:t>
            </a:r>
            <a:r>
              <a:rPr lang="en-US" sz="1600" dirty="0"/>
              <a:t> </a:t>
            </a:r>
            <a:r>
              <a:rPr lang="en-US" sz="1600" dirty="0" err="1"/>
              <a:t>serupa</a:t>
            </a:r>
            <a:r>
              <a:rPr lang="en-US" sz="1600" dirty="0"/>
              <a:t> yang </a:t>
            </a:r>
            <a:r>
              <a:rPr lang="en-US" sz="1600" dirty="0" err="1"/>
              <a:t>mengedepankan</a:t>
            </a:r>
            <a:r>
              <a:rPr lang="en-US" sz="1600" dirty="0"/>
              <a:t> </a:t>
            </a:r>
            <a:r>
              <a:rPr lang="en-US" sz="1600" dirty="0" err="1"/>
              <a:t>pengoptimalan</a:t>
            </a:r>
            <a:r>
              <a:rPr lang="en-US" sz="1600" dirty="0"/>
              <a:t> </a:t>
            </a:r>
            <a:r>
              <a:rPr lang="en-US" sz="1600" dirty="0" err="1"/>
              <a:t>pada</a:t>
            </a:r>
            <a:r>
              <a:rPr lang="en-US" sz="1600" dirty="0"/>
              <a:t> model </a:t>
            </a:r>
            <a:r>
              <a:rPr lang="en-US" sz="1600" dirty="0" err="1"/>
              <a:t>terlebih</a:t>
            </a:r>
            <a:r>
              <a:rPr lang="en-US" sz="1600" dirty="0"/>
              <a:t> </a:t>
            </a:r>
            <a:r>
              <a:rPr lang="en-US" sz="1600" dirty="0" err="1"/>
              <a:t>dahulu</a:t>
            </a:r>
            <a:r>
              <a:rPr lang="en-US" sz="1600" dirty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i="1" dirty="0"/>
              <a:t>cross validation</a:t>
            </a:r>
            <a:r>
              <a:rPr lang="en-US" sz="1600" dirty="0"/>
              <a:t>, </a:t>
            </a:r>
            <a:r>
              <a:rPr lang="en-US" sz="1600" dirty="0" err="1"/>
              <a:t>nilai</a:t>
            </a:r>
            <a:r>
              <a:rPr lang="en-US" sz="1600" dirty="0"/>
              <a:t> </a:t>
            </a:r>
            <a:r>
              <a:rPr lang="en-US" sz="1600" i="1" dirty="0"/>
              <a:t>perplexity</a:t>
            </a:r>
            <a:r>
              <a:rPr lang="en-US" sz="1600" dirty="0"/>
              <a:t>, </a:t>
            </a:r>
            <a:r>
              <a:rPr lang="en-US" sz="1600" i="1" dirty="0"/>
              <a:t>coherence score </a:t>
            </a:r>
            <a:r>
              <a:rPr lang="en-US" sz="1600" dirty="0" err="1"/>
              <a:t>maupun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</a:t>
            </a:r>
            <a:r>
              <a:rPr lang="en-US" sz="1600" dirty="0" err="1"/>
              <a:t>optimasi</a:t>
            </a:r>
            <a:r>
              <a:rPr lang="en-US" sz="1600" dirty="0"/>
              <a:t> </a:t>
            </a:r>
            <a:r>
              <a:rPr lang="en-US" sz="1600" dirty="0" err="1"/>
              <a:t>lainnya</a:t>
            </a:r>
            <a:r>
              <a:rPr lang="en-US" sz="1600" dirty="0"/>
              <a:t>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melihat</a:t>
            </a:r>
            <a:r>
              <a:rPr lang="en-US" sz="1600" dirty="0"/>
              <a:t> </a:t>
            </a:r>
            <a:r>
              <a:rPr lang="en-US" sz="1600" dirty="0" err="1"/>
              <a:t>apakah</a:t>
            </a:r>
            <a:r>
              <a:rPr lang="en-US" sz="1600" dirty="0"/>
              <a:t> </a:t>
            </a:r>
            <a:r>
              <a:rPr lang="en-US" sz="1600" dirty="0" err="1"/>
              <a:t>ada</a:t>
            </a:r>
            <a:r>
              <a:rPr lang="en-US" sz="1600" dirty="0"/>
              <a:t> </a:t>
            </a:r>
            <a:r>
              <a:rPr lang="en-US" sz="1600" dirty="0" err="1"/>
              <a:t>perbedaan</a:t>
            </a:r>
            <a:r>
              <a:rPr lang="en-US" sz="1600" dirty="0"/>
              <a:t> </a:t>
            </a:r>
            <a:r>
              <a:rPr lang="en-US" sz="1600" dirty="0" err="1"/>
              <a:t>dalam</a:t>
            </a:r>
            <a:r>
              <a:rPr lang="en-US" sz="1600" dirty="0"/>
              <a:t> parameter yang optimal </a:t>
            </a:r>
            <a:r>
              <a:rPr lang="en-US" sz="1600" dirty="0" err="1"/>
              <a:t>walaupun</a:t>
            </a:r>
            <a:r>
              <a:rPr lang="en-US" sz="1600" dirty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model yang </a:t>
            </a:r>
            <a:r>
              <a:rPr lang="en-US" sz="1600" dirty="0" err="1"/>
              <a:t>sama</a:t>
            </a:r>
            <a:r>
              <a:rPr lang="en-US" sz="1600" dirty="0"/>
              <a:t> </a:t>
            </a:r>
            <a:r>
              <a:rPr lang="en-US" sz="1600" dirty="0" err="1"/>
              <a:t>pada</a:t>
            </a:r>
            <a:r>
              <a:rPr lang="en-US" sz="1600" dirty="0"/>
              <a:t> </a:t>
            </a:r>
            <a:r>
              <a:rPr lang="en-US" sz="1600" dirty="0" err="1"/>
              <a:t>saat</a:t>
            </a:r>
            <a:r>
              <a:rPr lang="en-US" sz="1600" dirty="0"/>
              <a:t> </a:t>
            </a:r>
            <a:r>
              <a:rPr lang="en-US" sz="1600" dirty="0" err="1"/>
              <a:t>meng</a:t>
            </a:r>
            <a:r>
              <a:rPr lang="en-US" sz="1600" dirty="0"/>
              <a:t>-</a:t>
            </a:r>
            <a:r>
              <a:rPr lang="en-US" sz="1600" i="1" dirty="0"/>
              <a:t>update</a:t>
            </a:r>
            <a:r>
              <a:rPr lang="en-US" sz="1600" dirty="0"/>
              <a:t> model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korpus</a:t>
            </a:r>
            <a:r>
              <a:rPr lang="en-US" sz="1600" dirty="0"/>
              <a:t> yang </a:t>
            </a:r>
            <a:r>
              <a:rPr lang="en-US" sz="1600" dirty="0" err="1"/>
              <a:t>baru</a:t>
            </a:r>
            <a:r>
              <a:rPr lang="en-US" sz="1600" dirty="0"/>
              <a:t> </a:t>
            </a:r>
            <a:r>
              <a:rPr lang="en-US" sz="1600" dirty="0" err="1"/>
              <a:t>muncul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85325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079227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651227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079227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651227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479843" y="265136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 Masalah</a:t>
            </a:r>
            <a:endParaRPr dirty="0"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592777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406027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406027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406027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406027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479843" y="1072349"/>
            <a:ext cx="2142490" cy="9360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indent="-285750">
              <a:lnSpc>
                <a:spcPct val="100000"/>
              </a:lnSpc>
              <a:buSzPct val="100000"/>
            </a:pPr>
            <a:r>
              <a:rPr lang="en-US" sz="1200" dirty="0" smtClean="0"/>
              <a:t>Salah </a:t>
            </a:r>
            <a:r>
              <a:rPr lang="en-US" sz="1200" dirty="0" err="1" smtClean="0"/>
              <a:t>satu</a:t>
            </a:r>
            <a:r>
              <a:rPr lang="en-US" sz="1200" dirty="0" smtClean="0"/>
              <a:t> </a:t>
            </a:r>
            <a:r>
              <a:rPr lang="en-US" sz="1200" dirty="0"/>
              <a:t>m</a:t>
            </a:r>
            <a:r>
              <a:rPr lang="en-US" sz="1200" dirty="0" smtClean="0"/>
              <a:t>edia </a:t>
            </a:r>
            <a:r>
              <a:rPr lang="en-US" sz="1200" dirty="0" err="1"/>
              <a:t>s</a:t>
            </a:r>
            <a:r>
              <a:rPr lang="en-US" sz="1200" dirty="0" err="1" smtClean="0"/>
              <a:t>osial</a:t>
            </a:r>
            <a:r>
              <a:rPr lang="en-US" sz="1200" dirty="0" smtClean="0"/>
              <a:t> yang </a:t>
            </a:r>
            <a:r>
              <a:rPr lang="en-US" sz="1200" dirty="0" err="1" smtClean="0"/>
              <a:t>datanya</a:t>
            </a:r>
            <a:r>
              <a:rPr lang="en-US" sz="1200" dirty="0" smtClean="0"/>
              <a:t> </a:t>
            </a:r>
            <a:r>
              <a:rPr lang="en-US" sz="1200" dirty="0" err="1" smtClean="0"/>
              <a:t>dapat</a:t>
            </a:r>
            <a:r>
              <a:rPr lang="en-US" sz="1200" dirty="0" smtClean="0"/>
              <a:t> </a:t>
            </a:r>
            <a:r>
              <a:rPr lang="en-US" sz="1200" dirty="0" err="1" smtClean="0"/>
              <a:t>diambil</a:t>
            </a:r>
            <a:r>
              <a:rPr lang="en-US" sz="1200" dirty="0" smtClean="0"/>
              <a:t> </a:t>
            </a:r>
            <a:r>
              <a:rPr lang="en-US" sz="1200" dirty="0" err="1" smtClean="0"/>
              <a:t>dengan</a:t>
            </a:r>
            <a:r>
              <a:rPr lang="en-US" sz="1200" dirty="0" smtClean="0"/>
              <a:t> </a:t>
            </a:r>
            <a:r>
              <a:rPr lang="en-US" sz="1200" dirty="0" err="1" smtClean="0"/>
              <a:t>mudah</a:t>
            </a:r>
            <a:endParaRPr lang="en-US" sz="1200" dirty="0" smtClean="0"/>
          </a:p>
          <a:p>
            <a:pPr marL="285750" indent="-285750">
              <a:lnSpc>
                <a:spcPct val="100000"/>
              </a:lnSpc>
              <a:buSzPct val="100000"/>
            </a:pPr>
            <a:r>
              <a:rPr lang="en-US" sz="1200" dirty="0" err="1" smtClean="0"/>
              <a:t>Wadah</a:t>
            </a:r>
            <a:r>
              <a:rPr lang="en-US" sz="1200" dirty="0" smtClean="0"/>
              <a:t> </a:t>
            </a:r>
            <a:r>
              <a:rPr lang="en-US" sz="1200" dirty="0" err="1" smtClean="0"/>
              <a:t>untuk</a:t>
            </a:r>
            <a:r>
              <a:rPr lang="en-US" sz="1200" dirty="0" smtClean="0"/>
              <a:t> </a:t>
            </a:r>
            <a:r>
              <a:rPr lang="en-US" sz="1200" dirty="0" err="1" smtClean="0"/>
              <a:t>berpendapat</a:t>
            </a:r>
            <a:endParaRPr sz="1200" dirty="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495574" y="3167353"/>
            <a:ext cx="2488777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1600"/>
              </a:spcAft>
              <a:buSzPct val="100000"/>
            </a:pPr>
            <a:r>
              <a:rPr lang="en-US" sz="1400" dirty="0" err="1" smtClean="0"/>
              <a:t>Metode</a:t>
            </a:r>
            <a:r>
              <a:rPr lang="en-US" sz="1400" dirty="0" smtClean="0"/>
              <a:t> yang </a:t>
            </a:r>
            <a:r>
              <a:rPr lang="en-US" sz="1400" dirty="0" err="1" smtClean="0"/>
              <a:t>digunakan</a:t>
            </a:r>
            <a:r>
              <a:rPr lang="en-US" sz="1400" dirty="0" smtClean="0"/>
              <a:t> </a:t>
            </a:r>
            <a:r>
              <a:rPr lang="en-US" sz="1400" dirty="0" err="1" smtClean="0"/>
              <a:t>untuk</a:t>
            </a:r>
            <a:r>
              <a:rPr lang="en-US" sz="1400" dirty="0" smtClean="0"/>
              <a:t> </a:t>
            </a:r>
            <a:r>
              <a:rPr lang="en-US" sz="1400" dirty="0" err="1" smtClean="0"/>
              <a:t>mengetahui</a:t>
            </a:r>
            <a:r>
              <a:rPr lang="en-US" sz="1400" dirty="0" smtClean="0"/>
              <a:t> </a:t>
            </a:r>
            <a:r>
              <a:rPr lang="en-US" sz="1400" dirty="0" err="1" smtClean="0"/>
              <a:t>topik</a:t>
            </a:r>
            <a:r>
              <a:rPr lang="en-US" sz="1400" dirty="0" smtClean="0"/>
              <a:t> yang </a:t>
            </a:r>
            <a:r>
              <a:rPr lang="en-US" sz="1400" dirty="0" err="1" smtClean="0"/>
              <a:t>dibicarakan</a:t>
            </a:r>
            <a:endParaRPr sz="1400" dirty="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438001" y="3148350"/>
            <a:ext cx="2327004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1600"/>
              </a:spcAft>
              <a:buSzPct val="100000"/>
            </a:pPr>
            <a:r>
              <a:rPr lang="en-US" sz="1400" dirty="0" err="1" smtClean="0"/>
              <a:t>Sistem</a:t>
            </a:r>
            <a:r>
              <a:rPr lang="en-US" sz="1400" dirty="0" smtClean="0"/>
              <a:t> </a:t>
            </a:r>
            <a:r>
              <a:rPr lang="en-US" sz="1400" dirty="0" err="1" smtClean="0"/>
              <a:t>Demokrasi</a:t>
            </a:r>
            <a:r>
              <a:rPr lang="en-US" sz="1400" dirty="0" smtClean="0"/>
              <a:t> yang </a:t>
            </a:r>
            <a:r>
              <a:rPr lang="en-US" sz="1400" dirty="0" err="1" smtClean="0"/>
              <a:t>semua</a:t>
            </a:r>
            <a:r>
              <a:rPr lang="en-US" sz="1400" dirty="0" smtClean="0"/>
              <a:t> </a:t>
            </a:r>
            <a:r>
              <a:rPr lang="en-US" sz="1400" dirty="0" err="1" smtClean="0"/>
              <a:t>rakyatnya</a:t>
            </a:r>
            <a:r>
              <a:rPr lang="en-US" sz="1400" dirty="0" smtClean="0"/>
              <a:t> </a:t>
            </a:r>
            <a:r>
              <a:rPr lang="en-US" sz="1400" dirty="0" err="1" smtClean="0"/>
              <a:t>bebas</a:t>
            </a:r>
            <a:r>
              <a:rPr lang="en-US" sz="1400" dirty="0" smtClean="0"/>
              <a:t> </a:t>
            </a:r>
            <a:r>
              <a:rPr lang="en-US" sz="1400" dirty="0" err="1" smtClean="0"/>
              <a:t>berpendapat</a:t>
            </a:r>
            <a:endParaRPr sz="1400" dirty="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623724" y="1296195"/>
            <a:ext cx="2399646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indent="-285750">
              <a:lnSpc>
                <a:spcPct val="100000"/>
              </a:lnSpc>
              <a:buSzPct val="100000"/>
            </a:pPr>
            <a:r>
              <a:rPr lang="en-US" sz="1400" dirty="0" err="1" smtClean="0"/>
              <a:t>Mengetahui</a:t>
            </a:r>
            <a:r>
              <a:rPr lang="en-US" sz="1400" dirty="0" smtClean="0"/>
              <a:t> </a:t>
            </a:r>
            <a:r>
              <a:rPr lang="en-US" sz="1400" dirty="0" err="1" smtClean="0"/>
              <a:t>pendapat</a:t>
            </a:r>
            <a:r>
              <a:rPr lang="en-US" sz="1400" dirty="0" smtClean="0"/>
              <a:t> </a:t>
            </a:r>
            <a:r>
              <a:rPr lang="en-US" sz="1400" dirty="0" err="1" smtClean="0"/>
              <a:t>warga</a:t>
            </a:r>
            <a:r>
              <a:rPr lang="en-US" sz="1400" dirty="0" smtClean="0"/>
              <a:t> </a:t>
            </a:r>
            <a:r>
              <a:rPr lang="en-US" sz="1400" i="1" dirty="0" smtClean="0"/>
              <a:t>twitter</a:t>
            </a:r>
            <a:r>
              <a:rPr lang="en-US" sz="1400" dirty="0" smtClean="0"/>
              <a:t> </a:t>
            </a:r>
            <a:r>
              <a:rPr lang="en-US" sz="1400" dirty="0" err="1" smtClean="0"/>
              <a:t>tentang</a:t>
            </a:r>
            <a:r>
              <a:rPr lang="en-US" sz="1400" dirty="0" smtClean="0"/>
              <a:t> </a:t>
            </a:r>
            <a:r>
              <a:rPr lang="en-US" sz="1400" dirty="0" err="1" smtClean="0"/>
              <a:t>pemerintahan</a:t>
            </a:r>
            <a:r>
              <a:rPr lang="en-US" sz="1400" dirty="0" smtClean="0"/>
              <a:t> </a:t>
            </a:r>
            <a:r>
              <a:rPr lang="en-US" sz="1400" dirty="0" err="1" smtClean="0"/>
              <a:t>indonesia</a:t>
            </a:r>
            <a:endParaRPr sz="1400" dirty="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2957151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accent2"/>
                </a:solidFill>
              </a:rPr>
              <a:t>Twitter</a:t>
            </a:r>
            <a:endParaRPr sz="2400" dirty="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606051" y="1788085"/>
            <a:ext cx="1990905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accent1"/>
                </a:solidFill>
              </a:rPr>
              <a:t>Pemerintahan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754939" y="2957151"/>
            <a:ext cx="1615174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dirty="0" smtClean="0">
                <a:solidFill>
                  <a:schemeClr val="accent3"/>
                </a:solidFill>
              </a:rPr>
              <a:t>Topic Modelling</a:t>
            </a:r>
            <a:endParaRPr sz="2400" i="1" dirty="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6760393" y="1788085"/>
            <a:ext cx="1841285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accent4"/>
                </a:solidFill>
              </a:rPr>
              <a:t>OLDA</a:t>
            </a:r>
            <a:endParaRPr sz="2400" dirty="0">
              <a:solidFill>
                <a:schemeClr val="accent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0186" y="3965162"/>
            <a:ext cx="859524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Sumber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: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[2] A. N.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Farahiyah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Perilaku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Pemanfaatan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Akun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 Twitter,” pp. 1–18.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4] B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H.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Supriyanto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“Law Enforcement Regarding Human Rights According to Positive Law in Indonesia,” 2014.</a:t>
            </a:r>
          </a:p>
          <a:p>
            <a:pPr>
              <a:buClr>
                <a:schemeClr val="lt1"/>
              </a:buClr>
              <a:buSzPts val="1800"/>
              <a:buFont typeface="Maven Pro"/>
            </a:pP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[</a:t>
            </a:r>
            <a:r>
              <a:rPr lang="en-US" sz="12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6] L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AlSumait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D.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Barbará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and C. </a:t>
            </a:r>
            <a:r>
              <a:rPr lang="en-US" sz="1200" dirty="0" err="1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Domeniconi</a:t>
            </a:r>
            <a:r>
              <a:rPr lang="en-US" sz="1200" dirty="0">
                <a:solidFill>
                  <a:schemeClr val="lt1"/>
                </a:solidFill>
                <a:latin typeface="Maven Pro"/>
                <a:ea typeface="Maven Pro"/>
                <a:cs typeface="Maven Pro"/>
              </a:rPr>
              <a:t>, “On-line LDA: Adaptive topic models for mining text streams with applications to topic detection and tracking,” 2008.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4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217680" y="4384387"/>
            <a:ext cx="27829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dirty="0" err="1"/>
              <a:t>Bagaimana</a:t>
            </a:r>
            <a:r>
              <a:rPr lang="en-US" sz="1800" dirty="0"/>
              <a:t> </a:t>
            </a:r>
            <a:r>
              <a:rPr lang="en-US" sz="1800" dirty="0" err="1"/>
              <a:t>perbandingan</a:t>
            </a:r>
            <a:r>
              <a:rPr lang="en-US" sz="1800" dirty="0"/>
              <a:t> </a:t>
            </a:r>
            <a:r>
              <a:rPr lang="en-US" sz="1800" dirty="0" err="1"/>
              <a:t>topik</a:t>
            </a:r>
            <a:r>
              <a:rPr lang="en-US" sz="1800" dirty="0"/>
              <a:t> yang </a:t>
            </a:r>
            <a:r>
              <a:rPr lang="en-US" sz="1800" dirty="0" err="1"/>
              <a:t>dihasikan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metode</a:t>
            </a:r>
            <a:r>
              <a:rPr lang="en-US" sz="1800" dirty="0"/>
              <a:t> </a:t>
            </a:r>
            <a:r>
              <a:rPr lang="en-US" sz="1800" i="1" dirty="0"/>
              <a:t>batch </a:t>
            </a:r>
            <a:r>
              <a:rPr lang="en-US" sz="1800" dirty="0" err="1"/>
              <a:t>dan</a:t>
            </a:r>
            <a:r>
              <a:rPr lang="en-US" sz="1800" i="1" dirty="0"/>
              <a:t> online </a:t>
            </a:r>
            <a:r>
              <a:rPr lang="en-US" sz="1800" dirty="0"/>
              <a:t>LDA </a:t>
            </a:r>
            <a:r>
              <a:rPr lang="en-US" sz="1800" dirty="0" err="1"/>
              <a:t>pada</a:t>
            </a:r>
            <a:r>
              <a:rPr lang="en-US" sz="1800" dirty="0"/>
              <a:t> </a:t>
            </a:r>
            <a:r>
              <a:rPr lang="en-US" sz="1800" dirty="0" err="1"/>
              <a:t>permasalahan</a:t>
            </a:r>
            <a:r>
              <a:rPr lang="en-US" sz="1800" dirty="0"/>
              <a:t> </a:t>
            </a:r>
            <a:r>
              <a:rPr lang="en-US" sz="1800" dirty="0" err="1"/>
              <a:t>pemodelan</a:t>
            </a:r>
            <a:r>
              <a:rPr lang="en-US" sz="1800" dirty="0"/>
              <a:t> </a:t>
            </a:r>
            <a:r>
              <a:rPr lang="en-US" sz="1800" dirty="0" err="1"/>
              <a:t>topik</a:t>
            </a:r>
            <a:r>
              <a:rPr lang="en-US" sz="1800" dirty="0"/>
              <a:t> </a:t>
            </a:r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sosial</a:t>
            </a:r>
            <a:r>
              <a:rPr lang="en-US" sz="1800" dirty="0"/>
              <a:t> media </a:t>
            </a:r>
            <a:r>
              <a:rPr lang="en-US" sz="1800" i="1" dirty="0"/>
              <a:t>twitter</a:t>
            </a:r>
            <a:r>
              <a:rPr lang="en-US" sz="1800" dirty="0"/>
              <a:t>? </a:t>
            </a:r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130799" y="4384387"/>
            <a:ext cx="274319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dirty="0" err="1"/>
              <a:t>Bagaimana</a:t>
            </a:r>
            <a:r>
              <a:rPr lang="en-US" sz="1800" dirty="0"/>
              <a:t> </a:t>
            </a:r>
            <a:r>
              <a:rPr lang="en-US" sz="1800" dirty="0" err="1"/>
              <a:t>perbandingan</a:t>
            </a:r>
            <a:r>
              <a:rPr lang="en-US" sz="1800" dirty="0"/>
              <a:t> </a:t>
            </a:r>
            <a:r>
              <a:rPr lang="en-US" sz="1800" dirty="0" err="1"/>
              <a:t>performa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metode</a:t>
            </a:r>
            <a:r>
              <a:rPr lang="en-US" sz="1800" dirty="0"/>
              <a:t> </a:t>
            </a:r>
            <a:r>
              <a:rPr lang="en-US" sz="1800" i="1" dirty="0"/>
              <a:t>batch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i="1" dirty="0"/>
              <a:t>online </a:t>
            </a:r>
            <a:r>
              <a:rPr lang="en-US" sz="1800" dirty="0"/>
              <a:t>LDA </a:t>
            </a:r>
            <a:r>
              <a:rPr lang="en-US" sz="1800" dirty="0" err="1"/>
              <a:t>pada</a:t>
            </a:r>
            <a:r>
              <a:rPr lang="en-US" sz="1800" dirty="0"/>
              <a:t> </a:t>
            </a:r>
            <a:r>
              <a:rPr lang="en-US" sz="1800" dirty="0" err="1"/>
              <a:t>permasalahan</a:t>
            </a:r>
            <a:r>
              <a:rPr lang="en-US" sz="1800" dirty="0"/>
              <a:t> </a:t>
            </a:r>
            <a:r>
              <a:rPr lang="en-US" sz="1800" dirty="0" err="1"/>
              <a:t>pemodelan</a:t>
            </a:r>
            <a:r>
              <a:rPr lang="en-US" sz="1800" dirty="0"/>
              <a:t> </a:t>
            </a:r>
            <a:r>
              <a:rPr lang="en-US" sz="1800" dirty="0" err="1"/>
              <a:t>topik</a:t>
            </a:r>
            <a:r>
              <a:rPr lang="en-US" sz="1800" dirty="0"/>
              <a:t> </a:t>
            </a:r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sosial</a:t>
            </a:r>
            <a:r>
              <a:rPr lang="en-US" sz="1800" dirty="0"/>
              <a:t> media </a:t>
            </a:r>
            <a:r>
              <a:rPr lang="en-US" sz="1800" i="1" dirty="0"/>
              <a:t>twitter</a:t>
            </a:r>
            <a:r>
              <a:rPr lang="en-US" sz="1800" dirty="0"/>
              <a:t>?</a:t>
            </a:r>
            <a:endParaRPr sz="1800"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618825" y="3275912"/>
            <a:ext cx="2152500" cy="13973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just"/>
            <a:r>
              <a:rPr lang="en-US" sz="1800" dirty="0" err="1"/>
              <a:t>Apa</a:t>
            </a:r>
            <a:r>
              <a:rPr lang="en-US" sz="1800" dirty="0"/>
              <a:t> </a:t>
            </a:r>
            <a:r>
              <a:rPr lang="en-US" sz="1800" dirty="0" err="1"/>
              <a:t>saja</a:t>
            </a:r>
            <a:r>
              <a:rPr lang="en-US" sz="1800" dirty="0"/>
              <a:t> </a:t>
            </a:r>
            <a:r>
              <a:rPr lang="en-US" sz="1800" dirty="0" err="1"/>
              <a:t>topik</a:t>
            </a:r>
            <a:r>
              <a:rPr lang="en-US" sz="1800" dirty="0"/>
              <a:t> yang </a:t>
            </a:r>
            <a:r>
              <a:rPr lang="en-US" sz="1800" dirty="0" err="1"/>
              <a:t>dibicarakan</a:t>
            </a:r>
            <a:r>
              <a:rPr lang="en-US" sz="1800" dirty="0"/>
              <a:t> di </a:t>
            </a:r>
            <a:r>
              <a:rPr lang="en-US" sz="1800" dirty="0" err="1"/>
              <a:t>sosial</a:t>
            </a:r>
            <a:r>
              <a:rPr lang="en-US" sz="1800" dirty="0"/>
              <a:t> media twitter </a:t>
            </a:r>
            <a:r>
              <a:rPr lang="en-US" sz="1800" dirty="0" err="1"/>
              <a:t>tentang</a:t>
            </a:r>
            <a:r>
              <a:rPr lang="en-US" sz="1800" dirty="0"/>
              <a:t> </a:t>
            </a:r>
            <a:r>
              <a:rPr lang="en-US" sz="1800" dirty="0" err="1"/>
              <a:t>pemerintahan</a:t>
            </a:r>
            <a:r>
              <a:rPr lang="en-US" sz="1800" dirty="0"/>
              <a:t>?</a:t>
            </a:r>
            <a:endParaRPr sz="1800"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37876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37876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Rumusan Masalah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37876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295626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295626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295626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707676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707676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</p:cNvCxnSpPr>
          <p:nvPr/>
        </p:nvCxnSpPr>
        <p:spPr>
          <a:xfrm>
            <a:off x="6665704" y="1707676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057588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119738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402143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417536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417523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219750"/>
            <a:ext cx="8048259" cy="37426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+mj-lt"/>
              <a:buAutoNum type="arabicPeriod"/>
            </a:pPr>
            <a:r>
              <a:rPr lang="en-US" dirty="0"/>
              <a:t>Data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sosial</a:t>
            </a:r>
            <a:r>
              <a:rPr lang="en-US" dirty="0"/>
              <a:t> media twitter.</a:t>
            </a:r>
          </a:p>
          <a:p>
            <a:pPr lvl="0">
              <a:buFont typeface="+mj-lt"/>
              <a:buAutoNum type="arabicPeriod"/>
            </a:pPr>
            <a:r>
              <a:rPr lang="en-US" dirty="0"/>
              <a:t>Data yang </a:t>
            </a:r>
            <a:r>
              <a:rPr lang="en-US" dirty="0" err="1"/>
              <a:t>diolah</a:t>
            </a:r>
            <a:r>
              <a:rPr lang="en-US" dirty="0"/>
              <a:t> </a:t>
            </a:r>
            <a:r>
              <a:rPr lang="en-US" dirty="0" err="1"/>
              <a:t>hanyalah</a:t>
            </a:r>
            <a:r>
              <a:rPr lang="en-US" dirty="0"/>
              <a:t> data </a:t>
            </a:r>
            <a:r>
              <a:rPr lang="en-US" dirty="0" err="1"/>
              <a:t>teks</a:t>
            </a:r>
            <a:r>
              <a:rPr lang="en-US" dirty="0"/>
              <a:t> yang </a:t>
            </a:r>
            <a:r>
              <a:rPr lang="en-US" dirty="0" err="1"/>
              <a:t>berasal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media </a:t>
            </a:r>
            <a:r>
              <a:rPr lang="en-US" dirty="0" err="1"/>
              <a:t>sosial</a:t>
            </a:r>
            <a:r>
              <a:rPr lang="en-US" dirty="0"/>
              <a:t> twitter (</a:t>
            </a:r>
            <a:r>
              <a:rPr lang="en-US" dirty="0" err="1"/>
              <a:t>gambar</a:t>
            </a:r>
            <a:r>
              <a:rPr lang="en-US" dirty="0"/>
              <a:t>, video, </a:t>
            </a:r>
            <a:r>
              <a:rPr lang="en-US" dirty="0" err="1"/>
              <a:t>alamat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 </a:t>
            </a:r>
            <a:r>
              <a:rPr lang="en-US" dirty="0" err="1"/>
              <a:t>diabaikan</a:t>
            </a:r>
            <a:r>
              <a:rPr lang="en-US" dirty="0"/>
              <a:t>).</a:t>
            </a:r>
          </a:p>
          <a:p>
            <a:pPr lvl="0">
              <a:buFont typeface="+mj-lt"/>
              <a:buAutoNum type="arabicPeriod"/>
            </a:pPr>
            <a:r>
              <a:rPr lang="en-US" dirty="0"/>
              <a:t>Data yang </a:t>
            </a:r>
            <a:r>
              <a:rPr lang="en-US" dirty="0" err="1"/>
              <a:t>diamati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data </a:t>
            </a:r>
            <a:r>
              <a:rPr lang="en-US" dirty="0" err="1"/>
              <a:t>teks</a:t>
            </a:r>
            <a:r>
              <a:rPr lang="en-US" dirty="0"/>
              <a:t> tweet </a:t>
            </a:r>
            <a:r>
              <a:rPr lang="en-US" dirty="0" err="1"/>
              <a:t>berbahasa</a:t>
            </a:r>
            <a:r>
              <a:rPr lang="en-US" dirty="0"/>
              <a:t> Indonesia </a:t>
            </a:r>
            <a:r>
              <a:rPr lang="en-US" dirty="0" err="1"/>
              <a:t>saja</a:t>
            </a:r>
            <a:r>
              <a:rPr lang="en-US" dirty="0"/>
              <a:t>,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diabaikan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retweet, likes, replies </a:t>
            </a:r>
            <a:r>
              <a:rPr lang="en-US" dirty="0" err="1"/>
              <a:t>dan</a:t>
            </a:r>
            <a:r>
              <a:rPr lang="en-US" dirty="0"/>
              <a:t> lain </a:t>
            </a:r>
            <a:r>
              <a:rPr lang="en-US" dirty="0" err="1"/>
              <a:t>sebagainya</a:t>
            </a:r>
            <a:r>
              <a:rPr lang="en-US" dirty="0"/>
              <a:t>.</a:t>
            </a:r>
          </a:p>
          <a:p>
            <a:pPr lvl="0">
              <a:buFont typeface="+mj-lt"/>
              <a:buAutoNum type="arabicPeriod"/>
            </a:pPr>
            <a:r>
              <a:rPr lang="en-US" dirty="0"/>
              <a:t>Data tweet yang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hanyalah</a:t>
            </a:r>
            <a:r>
              <a:rPr lang="en-US" dirty="0"/>
              <a:t> tweet yang </a:t>
            </a:r>
            <a:r>
              <a:rPr lang="en-US" dirty="0" err="1"/>
              <a:t>berisikan</a:t>
            </a:r>
            <a:r>
              <a:rPr lang="en-US" dirty="0"/>
              <a:t> kata “</a:t>
            </a:r>
            <a:r>
              <a:rPr lang="en-US" dirty="0" err="1"/>
              <a:t>pemerintah</a:t>
            </a:r>
            <a:r>
              <a:rPr lang="en-US" dirty="0"/>
              <a:t>”.</a:t>
            </a:r>
          </a:p>
          <a:p>
            <a:pPr lvl="0">
              <a:buFont typeface="+mj-lt"/>
              <a:buAutoNum type="arabicPeriod"/>
            </a:pPr>
            <a:r>
              <a:rPr lang="en-US" dirty="0"/>
              <a:t>Data tweet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tanggal</a:t>
            </a:r>
            <a:r>
              <a:rPr lang="en-US" dirty="0"/>
              <a:t> 16 </a:t>
            </a:r>
            <a:r>
              <a:rPr lang="en-US" dirty="0" err="1"/>
              <a:t>Agustus</a:t>
            </a:r>
            <a:r>
              <a:rPr lang="en-US" dirty="0"/>
              <a:t> 2021 </a:t>
            </a:r>
            <a:r>
              <a:rPr lang="en-US" dirty="0" err="1"/>
              <a:t>sampai</a:t>
            </a:r>
            <a:r>
              <a:rPr lang="en-US" dirty="0"/>
              <a:t> 3 September 2021.</a:t>
            </a:r>
          </a:p>
          <a:p>
            <a:pPr marL="0" lvl="0" indent="0" algn="just">
              <a:buNone/>
            </a:pPr>
            <a:endParaRPr lang="en-US"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422030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Batasan Masalah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1724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Penelitian Sebelumnya</a:t>
            </a:r>
            <a:endParaRPr sz="3000" dirty="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84321" y="1844798"/>
            <a:ext cx="4172001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dirty="0"/>
              <a:t>M. Diaz and E. </a:t>
            </a:r>
            <a:r>
              <a:rPr lang="en-US" sz="1800" dirty="0" err="1"/>
              <a:t>Rangkuti</a:t>
            </a:r>
            <a:r>
              <a:rPr lang="en-US" sz="1800" dirty="0"/>
              <a:t>, “</a:t>
            </a:r>
            <a:r>
              <a:rPr lang="en-US" sz="1800" dirty="0" err="1"/>
              <a:t>Analisis</a:t>
            </a:r>
            <a:r>
              <a:rPr lang="en-US" sz="1800" dirty="0"/>
              <a:t> </a:t>
            </a:r>
            <a:r>
              <a:rPr lang="en-US" sz="1800" dirty="0" err="1"/>
              <a:t>topik</a:t>
            </a:r>
            <a:r>
              <a:rPr lang="en-US" sz="1800" dirty="0"/>
              <a:t> </a:t>
            </a:r>
            <a:r>
              <a:rPr lang="en-US" sz="1800" dirty="0" err="1"/>
              <a:t>komentar</a:t>
            </a:r>
            <a:r>
              <a:rPr lang="en-US" sz="1800" dirty="0"/>
              <a:t> video </a:t>
            </a:r>
            <a:r>
              <a:rPr lang="en-US" sz="1800" dirty="0" err="1"/>
              <a:t>beberapa</a:t>
            </a:r>
            <a:r>
              <a:rPr lang="en-US" sz="1800" dirty="0"/>
              <a:t> </a:t>
            </a:r>
            <a:r>
              <a:rPr lang="en-US" sz="1800" dirty="0" err="1"/>
              <a:t>akun</a:t>
            </a:r>
            <a:r>
              <a:rPr lang="en-US" sz="1800" dirty="0"/>
              <a:t> </a:t>
            </a:r>
            <a:r>
              <a:rPr lang="en-US" sz="1800" dirty="0" err="1"/>
              <a:t>youtube</a:t>
            </a:r>
            <a:r>
              <a:rPr lang="en-US" sz="1800" dirty="0"/>
              <a:t> e-commerce </a:t>
            </a:r>
            <a:r>
              <a:rPr lang="en-US" sz="1800" dirty="0" err="1"/>
              <a:t>indonesia</a:t>
            </a:r>
            <a:r>
              <a:rPr lang="en-US" sz="1800" dirty="0"/>
              <a:t> </a:t>
            </a:r>
            <a:r>
              <a:rPr lang="en-US" sz="1800" dirty="0" err="1"/>
              <a:t>menggunakan</a:t>
            </a:r>
            <a:r>
              <a:rPr lang="en-US" sz="1800" dirty="0"/>
              <a:t> </a:t>
            </a:r>
            <a:r>
              <a:rPr lang="en-US" sz="1800" dirty="0" err="1"/>
              <a:t>metode</a:t>
            </a:r>
            <a:r>
              <a:rPr lang="en-US" sz="1800" dirty="0"/>
              <a:t> </a:t>
            </a:r>
            <a:r>
              <a:rPr lang="en-US" sz="1800" dirty="0" smtClean="0"/>
              <a:t>Latent </a:t>
            </a:r>
            <a:r>
              <a:rPr lang="en-US" sz="1800" dirty="0" err="1"/>
              <a:t>D</a:t>
            </a:r>
            <a:r>
              <a:rPr lang="en-US" sz="1800" dirty="0" err="1" smtClean="0"/>
              <a:t>irichlet</a:t>
            </a:r>
            <a:r>
              <a:rPr lang="en-US" sz="1800" dirty="0" smtClean="0"/>
              <a:t> </a:t>
            </a:r>
            <a:r>
              <a:rPr lang="en-US" sz="1800" dirty="0"/>
              <a:t>A</a:t>
            </a:r>
            <a:r>
              <a:rPr lang="en-US" sz="1800" dirty="0" smtClean="0"/>
              <a:t>llocation,” 2020.</a:t>
            </a:r>
            <a:endParaRPr sz="1800" dirty="0"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618825" y="3483843"/>
            <a:ext cx="3803926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dirty="0"/>
              <a:t>M. D. Hoffman, D. M. </a:t>
            </a:r>
            <a:r>
              <a:rPr lang="en-US" sz="1800" dirty="0" err="1"/>
              <a:t>Blei</a:t>
            </a:r>
            <a:r>
              <a:rPr lang="en-US" sz="1800" dirty="0"/>
              <a:t>, and F. Bach, “Online learning for Latent </a:t>
            </a:r>
            <a:r>
              <a:rPr lang="en-US" sz="1800" dirty="0" err="1"/>
              <a:t>Dirichlet</a:t>
            </a:r>
            <a:r>
              <a:rPr lang="en-US" sz="1800" dirty="0"/>
              <a:t> </a:t>
            </a:r>
            <a:r>
              <a:rPr lang="en-US" sz="1800" dirty="0" smtClean="0"/>
              <a:t>Allocation” 2010</a:t>
            </a:r>
            <a:endParaRPr sz="1800" dirty="0"/>
          </a:p>
        </p:txBody>
      </p:sp>
      <p:sp>
        <p:nvSpPr>
          <p:cNvPr id="1127" name="Google Shape;1127;p39"/>
          <p:cNvSpPr/>
          <p:nvPr/>
        </p:nvSpPr>
        <p:spPr>
          <a:xfrm>
            <a:off x="975015" y="98947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674797" y="43150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675" y="2900985"/>
            <a:ext cx="3129122" cy="17595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190" y="990345"/>
            <a:ext cx="3318330" cy="18927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4775</TotalTime>
  <Words>2670</Words>
  <Application>Microsoft Office PowerPoint</Application>
  <PresentationFormat>On-screen Show (16:9)</PresentationFormat>
  <Paragraphs>385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5" baseType="lpstr">
      <vt:lpstr>Advent Pro SemiBold</vt:lpstr>
      <vt:lpstr>Nunito Light</vt:lpstr>
      <vt:lpstr>Share Tech</vt:lpstr>
      <vt:lpstr>Livvic Light</vt:lpstr>
      <vt:lpstr>Maven Pro</vt:lpstr>
      <vt:lpstr>Arial</vt:lpstr>
      <vt:lpstr>Cambria Math</vt:lpstr>
      <vt:lpstr>Calibri</vt:lpstr>
      <vt:lpstr>Fira Sans Condensed Medium</vt:lpstr>
      <vt:lpstr>Times New Roman</vt:lpstr>
      <vt:lpstr>Fira Sans Extra Condensed Medium</vt:lpstr>
      <vt:lpstr>Data Science Consulting by Slidesgo</vt:lpstr>
      <vt:lpstr>PEMODELAN TOPIK TERKAIT PEMERINTAHAN DI INDONESIA MENGGUNAKAN METODE ONLINE LATENT DIRICHLET ALLOCATION </vt:lpstr>
      <vt:lpstr>Pertanyaan SemHas</vt:lpstr>
      <vt:lpstr>Pertanyaan SemHas</vt:lpstr>
      <vt:lpstr>TERIMA KASIH</vt:lpstr>
      <vt:lpstr>PENDAHULUAN</vt:lpstr>
      <vt:lpstr>Latar Belakang Masalah</vt:lpstr>
      <vt:lpstr>Bagaimana perbandingan topik yang dihasikan dari metode batch dan online LDA pada permasalahan pemodelan topik untuk sosial media twitter? </vt:lpstr>
      <vt:lpstr>Batasan Masalah</vt:lpstr>
      <vt:lpstr>Penelitian Sebelumnya</vt:lpstr>
      <vt:lpstr>Tujuan Penelitian</vt:lpstr>
      <vt:lpstr>Manfaat Penelitian</vt:lpstr>
      <vt:lpstr>LANDASAN TEORI</vt:lpstr>
      <vt:lpstr>Text Mining</vt:lpstr>
      <vt:lpstr>Topic Modelling</vt:lpstr>
      <vt:lpstr>Teorema Bayes</vt:lpstr>
      <vt:lpstr>Kullback-Leibler Divergence (KL-Divergence)</vt:lpstr>
      <vt:lpstr>Variational Inference</vt:lpstr>
      <vt:lpstr>Evaluasi Model</vt:lpstr>
      <vt:lpstr>Evaluasi Model</vt:lpstr>
      <vt:lpstr>METODOLOGI PENELITIAN</vt:lpstr>
      <vt:lpstr>Jenis dan Sumber Data</vt:lpstr>
      <vt:lpstr>Alur Penelitian</vt:lpstr>
      <vt:lpstr>PowerPoint Presentation</vt:lpstr>
      <vt:lpstr>Pengambilan Data</vt:lpstr>
      <vt:lpstr>Preprocessing</vt:lpstr>
      <vt:lpstr>Modelling </vt:lpstr>
      <vt:lpstr>Latent Dirichlet Allocation (LDA)</vt:lpstr>
      <vt:lpstr>Latent Dirichlet Allocation (LDA) </vt:lpstr>
      <vt:lpstr>Latent Dirichlet Allocation (LDA) </vt:lpstr>
      <vt:lpstr>Latent Dirichlet Allocation (LDA) </vt:lpstr>
      <vt:lpstr>Latent Dirichlet Allocation (LDA) </vt:lpstr>
      <vt:lpstr>Latent Dirichlet Allocation (LDA) </vt:lpstr>
      <vt:lpstr>Algoritma Latent Dirichlet Allocation (LDA) </vt:lpstr>
      <vt:lpstr>Latent Dirichlet Allocation (LDA) </vt:lpstr>
      <vt:lpstr>Online Latent Dirichlet Allocation</vt:lpstr>
      <vt:lpstr>Online Latent Dirichlet Allocation</vt:lpstr>
      <vt:lpstr>Online Latent Dirichlet Allocation</vt:lpstr>
      <vt:lpstr>Online Latent Dirichlet Allocation</vt:lpstr>
      <vt:lpstr>Algoritma Online Latent Dirichlet Allocation</vt:lpstr>
      <vt:lpstr>HASIL DAN PEMBAHASAN</vt:lpstr>
      <vt:lpstr>PREPROCESSING </vt:lpstr>
      <vt:lpstr>TEXT ANALYTICS (VOYANT TOOL)</vt:lpstr>
      <vt:lpstr>PERBANDINGAN LDA DAN OLDA</vt:lpstr>
      <vt:lpstr>PERBANDINGAN PERFORMA</vt:lpstr>
      <vt:lpstr>PERBANDINGAN HASIL</vt:lpstr>
      <vt:lpstr>PERBANDINGAN HASIL</vt:lpstr>
      <vt:lpstr>PERBANDINGAN HASIL</vt:lpstr>
      <vt:lpstr>PERBANDINGAN HASIL</vt:lpstr>
      <vt:lpstr>PENUTUP</vt:lpstr>
      <vt:lpstr>KESIMPULAN</vt:lpstr>
      <vt:lpstr>KESIMPULAN</vt:lpstr>
      <vt:lpstr>KESIMPULAN</vt:lpstr>
      <vt:lpstr>SARAN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PEMODELAN TOPIK TERKAIT PEMERINTAHAN DI INDONESIA MENGGUNAKAN METODE ONLINE LATENT DIRICHLET ALLOCATION </dc:title>
  <cp:lastModifiedBy>user</cp:lastModifiedBy>
  <cp:revision>163</cp:revision>
  <dcterms:modified xsi:type="dcterms:W3CDTF">2022-09-02T02:47:29Z</dcterms:modified>
</cp:coreProperties>
</file>